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Anton"/>
      <p:regular r:id="rId82"/>
    </p:embeddedFont>
    <p:embeddedFont>
      <p:font typeface="Lato"/>
      <p:regular r:id="rId83"/>
      <p:bold r:id="rId84"/>
      <p:italic r:id="rId85"/>
      <p:boldItalic r:id="rId86"/>
    </p:embeddedFont>
    <p:embeddedFont>
      <p:font typeface="Helvetica Neue"/>
      <p:regular r:id="rId87"/>
      <p:bold r:id="rId88"/>
      <p:italic r:id="rId89"/>
      <p:boldItalic r:id="rId90"/>
    </p:embeddedFont>
    <p:embeddedFont>
      <p:font typeface="Helvetica Neue Light"/>
      <p:regular r:id="rId91"/>
      <p:bold r:id="rId92"/>
      <p:italic r:id="rId93"/>
      <p:boldItalic r:id="rId94"/>
    </p:embeddedFont>
    <p:embeddedFont>
      <p:font typeface="Roboto Mono"/>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9E24D3-9E0B-4E0D-82B5-49B88A3BEB67}">
  <a:tblStyle styleId="{D69E24D3-9E0B-4E0D-82B5-49B88A3BEB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regular.fntdata"/><Relationship Id="rId94" Type="http://schemas.openxmlformats.org/officeDocument/2006/relationships/font" Target="fonts/HelveticaNeueLight-boldItalic.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Light-regular.fntdata"/><Relationship Id="rId90" Type="http://schemas.openxmlformats.org/officeDocument/2006/relationships/font" Target="fonts/HelveticaNeue-boldItalic.fntdata"/><Relationship Id="rId93" Type="http://schemas.openxmlformats.org/officeDocument/2006/relationships/font" Target="fonts/HelveticaNeueLight-italic.fntdata"/><Relationship Id="rId92" Type="http://schemas.openxmlformats.org/officeDocument/2006/relationships/font" Target="fonts/HelveticaNeue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ato-bold.fntdata"/><Relationship Id="rId83" Type="http://schemas.openxmlformats.org/officeDocument/2006/relationships/font" Target="fonts/Lato-regular.fntdata"/><Relationship Id="rId86" Type="http://schemas.openxmlformats.org/officeDocument/2006/relationships/font" Target="fonts/Lato-boldItalic.fntdata"/><Relationship Id="rId85" Type="http://schemas.openxmlformats.org/officeDocument/2006/relationships/font" Target="fonts/Lato-italic.fntdata"/><Relationship Id="rId88" Type="http://schemas.openxmlformats.org/officeDocument/2006/relationships/font" Target="fonts/HelveticaNeue-bold.fntdata"/><Relationship Id="rId87" Type="http://schemas.openxmlformats.org/officeDocument/2006/relationships/font" Target="fonts/HelveticaNeue-regular.fntdata"/><Relationship Id="rId89" Type="http://schemas.openxmlformats.org/officeDocument/2006/relationships/font" Target="fonts/HelveticaNeue-italic.fntdata"/><Relationship Id="rId80" Type="http://schemas.openxmlformats.org/officeDocument/2006/relationships/slide" Target="slides/slide74.xml"/><Relationship Id="rId82" Type="http://schemas.openxmlformats.org/officeDocument/2006/relationships/font" Target="fonts/Anton-regular.fntdata"/><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fb9d962e8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fb9d962e8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194a7eca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194a7eca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194a7ec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194a7ec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194a7eca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194a7eca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194a7eca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194a7eca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194a7eca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194a7eca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194a7eca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194a7eca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194a7eca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194a7eca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194a7eca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194a7eca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194a7eca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194a7eca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194a7eca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194a7eca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194a7eca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194a7eca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ed2c9327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ed2c9327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194a7eca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194a7eca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194a7eca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194a7eca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194a7eca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194a7eca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21d687a4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21d687a4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194a7eca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194a7eca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1d687a4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1d687a4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194a7eca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194a7eca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f27a6452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f27a6452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194a7eca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194a7eca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21d687a4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21d687a4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194a7eca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194a7eca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194a7eca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194a7eca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21d687a4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21d687a4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194a7eca6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194a7eca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194a7eca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194a7eca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194a7eca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194a7eca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194a7eca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194a7eca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21d687a4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21d687a4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5ea08646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5ea08646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21d687a4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21d687a4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194a7eca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194a7eca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194a7eca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194a7eca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194a7eca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194a7eca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194a7eca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194a7eca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194a7eca6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194a7eca6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194a7eca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194a7eca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194a7eca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194a7eca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d8a1e4ef4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d8a1e4ef4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129f9ab3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e129f9ab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ed2c932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ed2c932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129f9ab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129f9ab3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129f9ab3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129f9ab3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194a7eca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194a7eca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194a7eca6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194a7eca6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194a7eca6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194a7eca6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194a7eca6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194a7eca6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194a7eca6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194a7eca6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194a7eca6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194a7eca6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e194a7eca6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e194a7eca6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e194a7eca6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e194a7eca6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194a7ec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194a7ec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e194a7eca6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e194a7eca6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194a7eca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e194a7eca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21d687a4b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e21d687a4b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fb9d962e8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fb9d962e8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21d687a4b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21d687a4b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194a7eca6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e194a7eca6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194a7eca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194a7eca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fcf532503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dfcf53250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dfcf53250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dfcf53250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21d687a4b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21d687a4b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233abd9e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233abd9e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dcc9fd09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dcc9fd09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dcc9fd093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dcc9fd093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81579fa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81579fa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717ac01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717ac01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81579fa7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81579fa7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9a490738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9a490738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21d687a4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21d687a4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194a7eca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194a7eca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3.png"/><Relationship Id="rId5"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10"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35.png"/><Relationship Id="rId5"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11.png"/><Relationship Id="rId5"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43.png"/><Relationship Id="rId5"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11.png"/><Relationship Id="rId6"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48.png"/><Relationship Id="rId5"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49.png"/><Relationship Id="rId5"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54.png"/><Relationship Id="rId5"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2.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1.png"/><Relationship Id="rId4" Type="http://schemas.openxmlformats.org/officeDocument/2006/relationships/image" Target="../media/image57.png"/><Relationship Id="rId5"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png"/><Relationship Id="rId4" Type="http://schemas.openxmlformats.org/officeDocument/2006/relationships/image" Target="../media/image59.png"/><Relationship Id="rId5"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png"/><Relationship Id="rId4" Type="http://schemas.openxmlformats.org/officeDocument/2006/relationships/image" Target="../media/image60.png"/><Relationship Id="rId5"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png"/><Relationship Id="rId4" Type="http://schemas.openxmlformats.org/officeDocument/2006/relationships/image" Target="../media/image61.png"/><Relationship Id="rId5"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11.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2.png"/><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png"/><Relationship Id="rId4" Type="http://schemas.openxmlformats.org/officeDocument/2006/relationships/image" Target="../media/image78.png"/><Relationship Id="rId5"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2.png"/><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localhost:8080" TargetMode="External"/><Relationship Id="rId4" Type="http://schemas.openxmlformats.org/officeDocument/2006/relationships/image" Target="../media/image11.png"/><Relationship Id="rId5"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localhost:3000" TargetMode="External"/><Relationship Id="rId4" Type="http://schemas.openxmlformats.org/officeDocument/2006/relationships/hyperlink" Target="http://localhost:9000" TargetMode="External"/><Relationship Id="rId5" Type="http://schemas.openxmlformats.org/officeDocument/2006/relationships/image" Target="../media/image11.png"/><Relationship Id="rId6"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1.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6.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8.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5.pn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1.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6.png"/><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560700" y="20961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Desarrollo de un servidor web basado en capas - Parte 1</a:t>
            </a:r>
            <a:endParaRPr i="1" sz="3600">
              <a:solidFill>
                <a:srgbClr val="121212"/>
              </a:solidFill>
              <a:latin typeface="Anton"/>
              <a:ea typeface="Anton"/>
              <a:cs typeface="Anton"/>
              <a:sym typeface="Anton"/>
            </a:endParaRPr>
          </a:p>
        </p:txBody>
      </p:sp>
      <p:sp>
        <p:nvSpPr>
          <p:cNvPr id="55" name="Google Shape;55;p13"/>
          <p:cNvSpPr txBox="1"/>
          <p:nvPr/>
        </p:nvSpPr>
        <p:spPr>
          <a:xfrm>
            <a:off x="2022750" y="16203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43. </a:t>
            </a:r>
            <a:r>
              <a:rPr lang="en-GB"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56" name="Google Shape;56;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2"/>
          <p:cNvSpPr txBox="1"/>
          <p:nvPr/>
        </p:nvSpPr>
        <p:spPr>
          <a:xfrm>
            <a:off x="1806350" y="1944250"/>
            <a:ext cx="5449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E0FF00"/>
                </a:solidFill>
                <a:latin typeface="Anton"/>
                <a:ea typeface="Anton"/>
                <a:cs typeface="Anton"/>
                <a:sym typeface="Anton"/>
              </a:rPr>
              <a:t>CORS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nvSpPr>
        <p:spPr>
          <a:xfrm>
            <a:off x="377150" y="1159075"/>
            <a:ext cx="8292000" cy="3113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El Intercambio de Recursos de Origen Cruzado, CORS, es un mecanismo para permitir o restringir los recursos solicitados en un servidor web dependiendo de dónde se inició la solicitud HTTP.</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Esto se utiliza para proteger un determinado servidor web del acceso de otro sitio web o dominio. Por ejemplo, solo los dominios permitidos podrán acceder a los archivos alojados en un servidor, como una hoja de estilo, una imagen o un script.</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Por razones de seguridad, los navegadores restringen las solicitudes HTTP de origen cruzado iniciadas dentro de un script.</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80" name="Google Shape;180;p23"/>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¿De qué se trata?</a:t>
            </a:r>
            <a:endParaRPr i="1" sz="3600">
              <a:latin typeface="Anton"/>
              <a:ea typeface="Anton"/>
              <a:cs typeface="Anton"/>
              <a:sym typeface="Anton"/>
            </a:endParaRPr>
          </a:p>
        </p:txBody>
      </p:sp>
      <p:pic>
        <p:nvPicPr>
          <p:cNvPr id="181" name="Google Shape;181;p2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2" name="Google Shape;182;p23"/>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nvSpPr>
        <p:spPr>
          <a:xfrm>
            <a:off x="377150" y="930475"/>
            <a:ext cx="8292000" cy="3506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Por ejemplo, si nos encontramos en </a:t>
            </a:r>
            <a:r>
              <a:rPr b="1" lang="en-GB" sz="1700">
                <a:solidFill>
                  <a:schemeClr val="dk1"/>
                </a:solidFill>
                <a:highlight>
                  <a:schemeClr val="lt1"/>
                </a:highlight>
                <a:latin typeface="Helvetica Neue"/>
                <a:ea typeface="Helvetica Neue"/>
                <a:cs typeface="Helvetica Neue"/>
                <a:sym typeface="Helvetica Neue"/>
              </a:rPr>
              <a:t>http://example.com/page1</a:t>
            </a:r>
            <a:r>
              <a:rPr lang="en-GB" sz="1700">
                <a:solidFill>
                  <a:schemeClr val="dk1"/>
                </a:solidFill>
                <a:highlight>
                  <a:schemeClr val="lt1"/>
                </a:highlight>
                <a:latin typeface="Helvetica Neue Light"/>
                <a:ea typeface="Helvetica Neue Light"/>
                <a:cs typeface="Helvetica Neue Light"/>
                <a:sym typeface="Helvetica Neue Light"/>
              </a:rPr>
              <a:t> y estamos haciendo referencia a una imagen de </a:t>
            </a:r>
            <a:r>
              <a:rPr b="1" lang="en-GB" sz="1700">
                <a:solidFill>
                  <a:schemeClr val="dk1"/>
                </a:solidFill>
                <a:highlight>
                  <a:schemeClr val="lt1"/>
                </a:highlight>
                <a:latin typeface="Helvetica Neue"/>
                <a:ea typeface="Helvetica Neue"/>
                <a:cs typeface="Helvetica Neue"/>
                <a:sym typeface="Helvetica Neue"/>
              </a:rPr>
              <a:t>http://image.com/myimage.jpg</a:t>
            </a:r>
            <a:r>
              <a:rPr lang="en-GB" sz="1700">
                <a:solidFill>
                  <a:schemeClr val="dk1"/>
                </a:solidFill>
                <a:highlight>
                  <a:schemeClr val="lt1"/>
                </a:highlight>
                <a:latin typeface="Helvetica Neue Light"/>
                <a:ea typeface="Helvetica Neue Light"/>
                <a:cs typeface="Helvetica Neue Light"/>
                <a:sym typeface="Helvetica Neue Light"/>
              </a:rPr>
              <a:t>, no podremos recuperar esa imagen a menos que http://image.com </a:t>
            </a:r>
            <a:r>
              <a:rPr lang="en-GB" sz="1700">
                <a:solidFill>
                  <a:schemeClr val="dk1"/>
                </a:solidFill>
                <a:highlight>
                  <a:schemeClr val="lt1"/>
                </a:highlight>
                <a:latin typeface="Helvetica Neue Light"/>
                <a:ea typeface="Helvetica Neue Light"/>
                <a:cs typeface="Helvetica Neue Light"/>
                <a:sym typeface="Helvetica Neue Light"/>
              </a:rPr>
              <a:t>permita</a:t>
            </a:r>
            <a:r>
              <a:rPr lang="en-GB" sz="1700">
                <a:solidFill>
                  <a:schemeClr val="dk1"/>
                </a:solidFill>
                <a:highlight>
                  <a:schemeClr val="lt1"/>
                </a:highlight>
                <a:latin typeface="Helvetica Neue Light"/>
                <a:ea typeface="Helvetica Neue Light"/>
                <a:cs typeface="Helvetica Neue Light"/>
                <a:sym typeface="Helvetica Neue Light"/>
              </a:rPr>
              <a:t> compartir orígenes cruzados con http://example.com.</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Hay un encabezado HTTP llamado </a:t>
            </a:r>
            <a:r>
              <a:rPr i="1" lang="en-GB" sz="1700">
                <a:solidFill>
                  <a:schemeClr val="dk1"/>
                </a:solidFill>
                <a:highlight>
                  <a:schemeClr val="lt1"/>
                </a:highlight>
                <a:latin typeface="Helvetica Neue Light"/>
                <a:ea typeface="Helvetica Neue Light"/>
                <a:cs typeface="Helvetica Neue Light"/>
                <a:sym typeface="Helvetica Neue Light"/>
              </a:rPr>
              <a:t>origin</a:t>
            </a:r>
            <a:r>
              <a:rPr lang="en-GB" sz="1700">
                <a:solidFill>
                  <a:schemeClr val="dk1"/>
                </a:solidFill>
                <a:highlight>
                  <a:schemeClr val="lt1"/>
                </a:highlight>
                <a:latin typeface="Helvetica Neue Light"/>
                <a:ea typeface="Helvetica Neue Light"/>
                <a:cs typeface="Helvetica Neue Light"/>
                <a:sym typeface="Helvetica Neue Light"/>
              </a:rPr>
              <a:t> en cada solicitud HTTP el cual define desde dónde se originó la solicitud de dominio. Podemos usar la información del encabezado para restringir o permitir que los recursos de nuestro servidor web los protejan.</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88" name="Google Shape;188;p24"/>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¿Cómo se utiliza?</a:t>
            </a:r>
            <a:endParaRPr i="1" sz="3600">
              <a:latin typeface="Anton"/>
              <a:ea typeface="Anton"/>
              <a:cs typeface="Anton"/>
              <a:sym typeface="Anton"/>
            </a:endParaRPr>
          </a:p>
        </p:txBody>
      </p:sp>
      <p:pic>
        <p:nvPicPr>
          <p:cNvPr id="189" name="Google Shape;189;p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0" name="Google Shape;190;p24"/>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nvSpPr>
        <p:spPr>
          <a:xfrm>
            <a:off x="377150" y="1159075"/>
            <a:ext cx="8292000" cy="3506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Npm tiene un módulo llamado CORS, para poder configurar fácilmente las cabeceras, y decidir si permitimos o no el acceso a ciertas solicitudes de dominio cruzado.</a:t>
            </a:r>
            <a:endParaRPr sz="17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0"/>
              </a:spcAft>
              <a:buClr>
                <a:srgbClr val="3CEFAB"/>
              </a:buClr>
              <a:buSzPts val="19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En primer lugar, instalamos el módulo con el comando:</a:t>
            </a:r>
            <a:endParaRPr sz="17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1000"/>
              </a:spcAft>
              <a:buClr>
                <a:srgbClr val="3CEFAB"/>
              </a:buClr>
              <a:buSzPts val="19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Luego, lo requerimos en el archivo </a:t>
            </a:r>
            <a:r>
              <a:rPr i="1" lang="en-GB" sz="1700">
                <a:solidFill>
                  <a:schemeClr val="dk1"/>
                </a:solidFill>
                <a:highlight>
                  <a:schemeClr val="lt1"/>
                </a:highlight>
                <a:latin typeface="Helvetica Neue Light"/>
                <a:ea typeface="Helvetica Neue Light"/>
                <a:cs typeface="Helvetica Neue Light"/>
                <a:sym typeface="Helvetica Neue Light"/>
              </a:rPr>
              <a:t>server.js</a:t>
            </a:r>
            <a:r>
              <a:rPr lang="en-GB" sz="1700">
                <a:solidFill>
                  <a:schemeClr val="dk1"/>
                </a:solidFill>
                <a:highlight>
                  <a:schemeClr val="lt1"/>
                </a:highlight>
                <a:latin typeface="Helvetica Neue Light"/>
                <a:ea typeface="Helvetica Neue Light"/>
                <a:cs typeface="Helvetica Neue Light"/>
                <a:sym typeface="Helvetica Neue Light"/>
              </a:rPr>
              <a:t>. </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196" name="Google Shape;196;p25"/>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Configurando CORS</a:t>
            </a:r>
            <a:endParaRPr i="1" sz="3600">
              <a:latin typeface="Anton"/>
              <a:ea typeface="Anton"/>
              <a:cs typeface="Anton"/>
              <a:sym typeface="Anton"/>
            </a:endParaRPr>
          </a:p>
        </p:txBody>
      </p:sp>
      <p:pic>
        <p:nvPicPr>
          <p:cNvPr id="197" name="Google Shape;197;p2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8" name="Google Shape;198;p25"/>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99" name="Google Shape;199;p25"/>
          <p:cNvPicPr preferRelativeResize="0"/>
          <p:nvPr/>
        </p:nvPicPr>
        <p:blipFill>
          <a:blip r:embed="rId5">
            <a:alphaModFix/>
          </a:blip>
          <a:stretch>
            <a:fillRect/>
          </a:stretch>
        </p:blipFill>
        <p:spPr>
          <a:xfrm>
            <a:off x="6231900" y="2484975"/>
            <a:ext cx="1873818" cy="330675"/>
          </a:xfrm>
          <a:prstGeom prst="rect">
            <a:avLst/>
          </a:prstGeom>
          <a:noFill/>
          <a:ln cap="flat" cmpd="sng" w="9525">
            <a:solidFill>
              <a:schemeClr val="dk2"/>
            </a:solidFill>
            <a:prstDash val="solid"/>
            <a:round/>
            <a:headEnd len="sm" w="sm" type="none"/>
            <a:tailEnd len="sm" w="sm" type="none"/>
          </a:ln>
        </p:spPr>
      </p:pic>
      <p:pic>
        <p:nvPicPr>
          <p:cNvPr id="200" name="Google Shape;200;p25"/>
          <p:cNvPicPr preferRelativeResize="0"/>
          <p:nvPr/>
        </p:nvPicPr>
        <p:blipFill>
          <a:blip r:embed="rId6">
            <a:alphaModFix/>
          </a:blip>
          <a:stretch>
            <a:fillRect/>
          </a:stretch>
        </p:blipFill>
        <p:spPr>
          <a:xfrm>
            <a:off x="5676475" y="2983099"/>
            <a:ext cx="2799306" cy="762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nvSpPr>
        <p:spPr>
          <a:xfrm>
            <a:off x="377150" y="854275"/>
            <a:ext cx="8292000" cy="1034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Si deseam</a:t>
            </a:r>
            <a:r>
              <a:rPr lang="en-GB" sz="1700">
                <a:solidFill>
                  <a:schemeClr val="dk1"/>
                </a:solidFill>
                <a:highlight>
                  <a:schemeClr val="lt1"/>
                </a:highlight>
                <a:latin typeface="Helvetica Neue Light"/>
                <a:ea typeface="Helvetica Neue Light"/>
                <a:cs typeface="Helvetica Neue Light"/>
                <a:sym typeface="Helvetica Neue Light"/>
              </a:rPr>
              <a:t>os habil</a:t>
            </a:r>
            <a:r>
              <a:rPr lang="en-GB" sz="1700">
                <a:solidFill>
                  <a:schemeClr val="dk1"/>
                </a:solidFill>
                <a:highlight>
                  <a:schemeClr val="lt1"/>
                </a:highlight>
                <a:latin typeface="Helvetica Neue Light"/>
                <a:ea typeface="Helvetica Neue Light"/>
                <a:cs typeface="Helvetica Neue Light"/>
                <a:sym typeface="Helvetica Neue Light"/>
              </a:rPr>
              <a:t>itar CORS para todas las solicitudes, simplemente podemos usar el middleware cors antes de configurar las rutas, configurándolo a nivel global:</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206" name="Google Shape;206;p26"/>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Configurando CORS</a:t>
            </a:r>
            <a:endParaRPr i="1" sz="3600">
              <a:latin typeface="Anton"/>
              <a:ea typeface="Anton"/>
              <a:cs typeface="Anton"/>
              <a:sym typeface="Anton"/>
            </a:endParaRPr>
          </a:p>
        </p:txBody>
      </p:sp>
      <p:pic>
        <p:nvPicPr>
          <p:cNvPr id="207" name="Google Shape;207;p2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08" name="Google Shape;208;p26"/>
          <p:cNvPicPr preferRelativeResize="0"/>
          <p:nvPr/>
        </p:nvPicPr>
        <p:blipFill>
          <a:blip r:embed="rId4">
            <a:alphaModFix/>
          </a:blip>
          <a:stretch>
            <a:fillRect/>
          </a:stretch>
        </p:blipFill>
        <p:spPr>
          <a:xfrm>
            <a:off x="3124200" y="1965175"/>
            <a:ext cx="2767076" cy="1506775"/>
          </a:xfrm>
          <a:prstGeom prst="rect">
            <a:avLst/>
          </a:prstGeom>
          <a:noFill/>
          <a:ln cap="flat" cmpd="sng" w="9525">
            <a:solidFill>
              <a:schemeClr val="dk2"/>
            </a:solidFill>
            <a:prstDash val="solid"/>
            <a:round/>
            <a:headEnd len="sm" w="sm" type="none"/>
            <a:tailEnd len="sm" w="sm" type="none"/>
          </a:ln>
        </p:spPr>
      </p:pic>
      <p:sp>
        <p:nvSpPr>
          <p:cNvPr id="209" name="Google Shape;209;p26"/>
          <p:cNvSpPr/>
          <p:nvPr/>
        </p:nvSpPr>
        <p:spPr>
          <a:xfrm>
            <a:off x="3124200" y="2896060"/>
            <a:ext cx="1173600" cy="20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txBox="1"/>
          <p:nvPr/>
        </p:nvSpPr>
        <p:spPr>
          <a:xfrm>
            <a:off x="377150" y="3521275"/>
            <a:ext cx="8292000" cy="1034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Esto nos permitirá acceder a todas las rutas desde cualquier lugar de la web si eso es lo que necesitamos. Entonces, las rutas que configuremos serán accesibles para todos los dominios.</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211" name="Google Shape;211;p26"/>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nvSpPr>
        <p:spPr>
          <a:xfrm>
            <a:off x="377150" y="930475"/>
            <a:ext cx="8292000" cy="1218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Si necesitamos que una determinada ruta sea accesible y no otras rutas, podemos configurar cors en una determinada ruta como middleware en lugar de configurarlo para toda la aplicación:</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217" name="Google Shape;217;p2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Configurando CORS</a:t>
            </a:r>
            <a:endParaRPr i="1" sz="3600">
              <a:latin typeface="Anton"/>
              <a:ea typeface="Anton"/>
              <a:cs typeface="Anton"/>
              <a:sym typeface="Anton"/>
            </a:endParaRPr>
          </a:p>
        </p:txBody>
      </p:sp>
      <p:pic>
        <p:nvPicPr>
          <p:cNvPr id="218" name="Google Shape;218;p2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9" name="Google Shape;219;p27"/>
          <p:cNvPicPr preferRelativeResize="0"/>
          <p:nvPr/>
        </p:nvPicPr>
        <p:blipFill>
          <a:blip r:embed="rId4">
            <a:alphaModFix/>
          </a:blip>
          <a:stretch>
            <a:fillRect/>
          </a:stretch>
        </p:blipFill>
        <p:spPr>
          <a:xfrm>
            <a:off x="2819400" y="2225575"/>
            <a:ext cx="3128025" cy="1111775"/>
          </a:xfrm>
          <a:prstGeom prst="rect">
            <a:avLst/>
          </a:prstGeom>
          <a:noFill/>
          <a:ln cap="flat" cmpd="sng" w="9525">
            <a:solidFill>
              <a:schemeClr val="dk2"/>
            </a:solidFill>
            <a:prstDash val="solid"/>
            <a:round/>
            <a:headEnd len="sm" w="sm" type="none"/>
            <a:tailEnd len="sm" w="sm" type="none"/>
          </a:ln>
        </p:spPr>
      </p:pic>
      <p:sp>
        <p:nvSpPr>
          <p:cNvPr id="220" name="Google Shape;220;p27"/>
          <p:cNvSpPr/>
          <p:nvPr/>
        </p:nvSpPr>
        <p:spPr>
          <a:xfrm>
            <a:off x="3757232" y="2225575"/>
            <a:ext cx="789600" cy="27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txBox="1"/>
          <p:nvPr/>
        </p:nvSpPr>
        <p:spPr>
          <a:xfrm>
            <a:off x="377150" y="3292675"/>
            <a:ext cx="8292000" cy="1529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Esto permitirá que una determinada ruta sea accesible por cualquier dominio. Entonces, en este caso, solo la ruta “/” será accesible para cada dominio. Las demás rutas solo serán accesibles para las solicitudes que se iniciaron en el mismo dominio que la API en la que estén definidas.</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222" name="Google Shape;222;p27"/>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nvSpPr>
        <p:spPr>
          <a:xfrm>
            <a:off x="377150" y="778075"/>
            <a:ext cx="8292000" cy="2907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Podemos usar las opciones de configuración con CORS para personalizar ésto aún más. </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Podemos usar la configuración para permitir el acceso de un solo dominio o subdominios, configurar métodos HTTP que estén permitidos, como GET y POST, según nuestros requisitos.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Así es como podemos permitir el acceso de un solo dominio usando las opciones de CORS:</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228" name="Google Shape;228;p28"/>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Configurando CORS con Options</a:t>
            </a:r>
            <a:endParaRPr i="1" sz="3600">
              <a:latin typeface="Anton"/>
              <a:ea typeface="Anton"/>
              <a:cs typeface="Anton"/>
              <a:sym typeface="Anton"/>
            </a:endParaRPr>
          </a:p>
        </p:txBody>
      </p:sp>
      <p:pic>
        <p:nvPicPr>
          <p:cNvPr id="229" name="Google Shape;229;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0" name="Google Shape;230;p28"/>
          <p:cNvPicPr preferRelativeResize="0"/>
          <p:nvPr/>
        </p:nvPicPr>
        <p:blipFill>
          <a:blip r:embed="rId4">
            <a:alphaModFix/>
          </a:blip>
          <a:stretch>
            <a:fillRect/>
          </a:stretch>
        </p:blipFill>
        <p:spPr>
          <a:xfrm>
            <a:off x="2503825" y="3304975"/>
            <a:ext cx="4601550" cy="1185250"/>
          </a:xfrm>
          <a:prstGeom prst="rect">
            <a:avLst/>
          </a:prstGeom>
          <a:noFill/>
          <a:ln cap="flat" cmpd="sng" w="9525">
            <a:solidFill>
              <a:schemeClr val="dk2"/>
            </a:solidFill>
            <a:prstDash val="solid"/>
            <a:round/>
            <a:headEnd len="sm" w="sm" type="none"/>
            <a:tailEnd len="sm" w="sm" type="none"/>
          </a:ln>
        </p:spPr>
      </p:pic>
      <p:pic>
        <p:nvPicPr>
          <p:cNvPr id="231" name="Google Shape;231;p28"/>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nvSpPr>
        <p:spPr>
          <a:xfrm>
            <a:off x="377150" y="1006675"/>
            <a:ext cx="8292000" cy="6333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300"/>
              </a:spcBef>
              <a:spcAft>
                <a:spcPts val="100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También podemos configurar los métodos HTTP que estén permitidos:</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237" name="Google Shape;237;p29"/>
          <p:cNvSpPr txBox="1"/>
          <p:nvPr/>
        </p:nvSpPr>
        <p:spPr>
          <a:xfrm>
            <a:off x="3423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Configurando CORS </a:t>
            </a:r>
            <a:r>
              <a:rPr i="1" lang="en-GB" sz="3600">
                <a:latin typeface="Anton"/>
                <a:ea typeface="Anton"/>
                <a:cs typeface="Anton"/>
                <a:sym typeface="Anton"/>
              </a:rPr>
              <a:t>con Options</a:t>
            </a:r>
            <a:endParaRPr i="1" sz="3600">
              <a:latin typeface="Anton"/>
              <a:ea typeface="Anton"/>
              <a:cs typeface="Anton"/>
              <a:sym typeface="Anton"/>
            </a:endParaRPr>
          </a:p>
        </p:txBody>
      </p:sp>
      <p:pic>
        <p:nvPicPr>
          <p:cNvPr id="238" name="Google Shape;238;p2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9" name="Google Shape;239;p29"/>
          <p:cNvPicPr preferRelativeResize="0"/>
          <p:nvPr/>
        </p:nvPicPr>
        <p:blipFill>
          <a:blip r:embed="rId4">
            <a:alphaModFix/>
          </a:blip>
          <a:stretch>
            <a:fillRect/>
          </a:stretch>
        </p:blipFill>
        <p:spPr>
          <a:xfrm>
            <a:off x="2405374" y="1885474"/>
            <a:ext cx="4201649" cy="1265275"/>
          </a:xfrm>
          <a:prstGeom prst="rect">
            <a:avLst/>
          </a:prstGeom>
          <a:noFill/>
          <a:ln cap="flat" cmpd="sng" w="9525">
            <a:solidFill>
              <a:schemeClr val="dk2"/>
            </a:solidFill>
            <a:prstDash val="solid"/>
            <a:round/>
            <a:headEnd len="sm" w="sm" type="none"/>
            <a:tailEnd len="sm" w="sm" type="none"/>
          </a:ln>
        </p:spPr>
      </p:pic>
      <p:sp>
        <p:nvSpPr>
          <p:cNvPr id="240" name="Google Shape;240;p29"/>
          <p:cNvSpPr txBox="1"/>
          <p:nvPr/>
        </p:nvSpPr>
        <p:spPr>
          <a:xfrm>
            <a:off x="377150" y="3140275"/>
            <a:ext cx="8292000" cy="13713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Si enviamos una solicitud POST desde http://localhost: 8080, el navegador la bloqueará, ya que solo se admiten GET y PUT según los métodos especificados en esta configuración.</a:t>
            </a:r>
            <a:endParaRPr sz="1500">
              <a:solidFill>
                <a:schemeClr val="dk1"/>
              </a:solidFill>
              <a:highlight>
                <a:schemeClr val="lt1"/>
              </a:highlight>
              <a:latin typeface="Helvetica Neue Light"/>
              <a:ea typeface="Helvetica Neue Light"/>
              <a:cs typeface="Helvetica Neue Light"/>
              <a:sym typeface="Helvetica Neue Light"/>
            </a:endParaRPr>
          </a:p>
        </p:txBody>
      </p:sp>
      <p:pic>
        <p:nvPicPr>
          <p:cNvPr id="241" name="Google Shape;241;p29"/>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nvSpPr>
        <p:spPr>
          <a:xfrm>
            <a:off x="439850" y="1835775"/>
            <a:ext cx="2909700" cy="3128700"/>
          </a:xfrm>
          <a:prstGeom prst="rect">
            <a:avLst/>
          </a:prstGeom>
          <a:noFill/>
          <a:ln>
            <a:noFill/>
          </a:ln>
        </p:spPr>
        <p:txBody>
          <a:bodyPr anchorCtr="0" anchor="t" bIns="91425" lIns="91425" spcFirstLastPara="1" rIns="91425" wrap="square" tIns="91425">
            <a:noAutofit/>
          </a:bodyPr>
          <a:lstStyle/>
          <a:p>
            <a:pPr indent="-203200" lvl="0" marL="269999"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Por ejemplo, supongamos que deseamos permitir el uso compartido de CORS para archivos .jpg http://something.com y http://example.com.</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247" name="Google Shape;247;p30"/>
          <p:cNvSpPr txBox="1"/>
          <p:nvPr/>
        </p:nvSpPr>
        <p:spPr>
          <a:xfrm>
            <a:off x="163285" y="76990"/>
            <a:ext cx="78612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300">
                <a:latin typeface="Anton"/>
                <a:ea typeface="Anton"/>
                <a:cs typeface="Anton"/>
                <a:sym typeface="Anton"/>
              </a:rPr>
              <a:t>Configurando CORS dinámico con Function</a:t>
            </a:r>
            <a:endParaRPr i="1" sz="3300">
              <a:latin typeface="Anton"/>
              <a:ea typeface="Anton"/>
              <a:cs typeface="Anton"/>
              <a:sym typeface="Anton"/>
            </a:endParaRPr>
          </a:p>
        </p:txBody>
      </p:sp>
      <p:pic>
        <p:nvPicPr>
          <p:cNvPr id="248" name="Google Shape;248;p3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9" name="Google Shape;249;p30"/>
          <p:cNvPicPr preferRelativeResize="0"/>
          <p:nvPr/>
        </p:nvPicPr>
        <p:blipFill rotWithShape="1">
          <a:blip r:embed="rId4">
            <a:alphaModFix/>
          </a:blip>
          <a:srcRect b="9428" l="0" r="0" t="0"/>
          <a:stretch/>
        </p:blipFill>
        <p:spPr>
          <a:xfrm>
            <a:off x="3811700" y="1894775"/>
            <a:ext cx="4087450" cy="2690325"/>
          </a:xfrm>
          <a:prstGeom prst="rect">
            <a:avLst/>
          </a:prstGeom>
          <a:noFill/>
          <a:ln cap="flat" cmpd="sng" w="9525">
            <a:solidFill>
              <a:schemeClr val="dk2"/>
            </a:solidFill>
            <a:prstDash val="solid"/>
            <a:round/>
            <a:headEnd len="sm" w="sm" type="none"/>
            <a:tailEnd len="sm" w="sm" type="none"/>
          </a:ln>
        </p:spPr>
      </p:pic>
      <p:sp>
        <p:nvSpPr>
          <p:cNvPr id="250" name="Google Shape;250;p30"/>
          <p:cNvSpPr/>
          <p:nvPr/>
        </p:nvSpPr>
        <p:spPr>
          <a:xfrm>
            <a:off x="4673800" y="1852675"/>
            <a:ext cx="3255000" cy="245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2996250" y="3798050"/>
            <a:ext cx="663000" cy="24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txBox="1"/>
          <p:nvPr/>
        </p:nvSpPr>
        <p:spPr>
          <a:xfrm>
            <a:off x="457200" y="1066800"/>
            <a:ext cx="7486200" cy="747300"/>
          </a:xfrm>
          <a:prstGeom prst="rect">
            <a:avLst/>
          </a:prstGeom>
          <a:noFill/>
          <a:ln>
            <a:noFill/>
          </a:ln>
        </p:spPr>
        <p:txBody>
          <a:bodyPr anchorCtr="0" anchor="t" bIns="91425" lIns="91425" spcFirstLastPara="1" rIns="91425" wrap="square" tIns="91425">
            <a:spAutoFit/>
          </a:bodyPr>
          <a:lstStyle/>
          <a:p>
            <a:pPr indent="-203200" lvl="0" marL="269999"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Si las configuraciones no satisfacen nuestros requisitos, podemos crear una función personalizada para CORS.</a:t>
            </a:r>
            <a:endParaRPr/>
          </a:p>
        </p:txBody>
      </p:sp>
      <p:pic>
        <p:nvPicPr>
          <p:cNvPr id="253" name="Google Shape;253;p30"/>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nvSpPr>
        <p:spPr>
          <a:xfrm>
            <a:off x="230300" y="930475"/>
            <a:ext cx="3458100" cy="3578700"/>
          </a:xfrm>
          <a:prstGeom prst="rect">
            <a:avLst/>
          </a:prstGeom>
          <a:noFill/>
          <a:ln>
            <a:noFill/>
          </a:ln>
        </p:spPr>
        <p:txBody>
          <a:bodyPr anchorCtr="0" anchor="t" bIns="91425" lIns="91425" spcFirstLastPara="1" rIns="91425" wrap="square" tIns="91425">
            <a:noAutofit/>
          </a:bodyPr>
          <a:lstStyle/>
          <a:p>
            <a:pPr indent="-191599" lvl="0" marL="17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El </a:t>
            </a:r>
            <a:r>
              <a:rPr i="1" lang="en-GB" sz="1600">
                <a:solidFill>
                  <a:schemeClr val="dk1"/>
                </a:solidFill>
                <a:highlight>
                  <a:schemeClr val="lt1"/>
                </a:highlight>
                <a:latin typeface="Helvetica Neue Light"/>
                <a:ea typeface="Helvetica Neue Light"/>
                <a:cs typeface="Helvetica Neue Light"/>
                <a:sym typeface="Helvetica Neue Light"/>
              </a:rPr>
              <a:t>callback</a:t>
            </a:r>
            <a:r>
              <a:rPr lang="en-GB" sz="1600">
                <a:solidFill>
                  <a:schemeClr val="dk1"/>
                </a:solidFill>
                <a:highlight>
                  <a:schemeClr val="lt1"/>
                </a:highlight>
                <a:latin typeface="Helvetica Neue Light"/>
                <a:ea typeface="Helvetica Neue Light"/>
                <a:cs typeface="Helvetica Neue Light"/>
                <a:sym typeface="Helvetica Neue Light"/>
              </a:rPr>
              <a:t> acepta dos parámetros: El primero es un error donde pasamos </a:t>
            </a:r>
            <a:r>
              <a:rPr b="1" i="1" lang="en-GB" sz="1600">
                <a:solidFill>
                  <a:schemeClr val="dk1"/>
                </a:solidFill>
                <a:highlight>
                  <a:schemeClr val="lt1"/>
                </a:highlight>
                <a:latin typeface="Helvetica Neue"/>
                <a:ea typeface="Helvetica Neue"/>
                <a:cs typeface="Helvetica Neue"/>
                <a:sym typeface="Helvetica Neue"/>
              </a:rPr>
              <a:t>null</a:t>
            </a:r>
            <a:r>
              <a:rPr lang="en-GB" sz="1600">
                <a:solidFill>
                  <a:schemeClr val="dk1"/>
                </a:solidFill>
                <a:highlight>
                  <a:schemeClr val="lt1"/>
                </a:highlight>
                <a:latin typeface="Helvetica Neue Light"/>
                <a:ea typeface="Helvetica Neue Light"/>
                <a:cs typeface="Helvetica Neue Light"/>
                <a:sym typeface="Helvetica Neue Light"/>
              </a:rPr>
              <a:t> y el segundo son opciones donde pasamos </a:t>
            </a:r>
            <a:r>
              <a:rPr b="1" lang="en-GB" sz="1600">
                <a:solidFill>
                  <a:schemeClr val="dk1"/>
                </a:solidFill>
                <a:highlight>
                  <a:schemeClr val="lt1"/>
                </a:highlight>
                <a:latin typeface="Helvetica Neue"/>
                <a:ea typeface="Helvetica Neue"/>
                <a:cs typeface="Helvetica Neue"/>
                <a:sym typeface="Helvetica Neue"/>
              </a:rPr>
              <a:t>{origin: false}</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179999"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Por lo tanto, una aplicación web alojada en http://something.com o http://example.com podría hacer referencia a una imagen con la extensión .jpg desde el servidor, como hemos configurado en nuestra función personalizada.</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259" name="Google Shape;259;p3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0" name="Google Shape;260;p31"/>
          <p:cNvPicPr preferRelativeResize="0"/>
          <p:nvPr/>
        </p:nvPicPr>
        <p:blipFill rotWithShape="1">
          <a:blip r:embed="rId4">
            <a:alphaModFix/>
          </a:blip>
          <a:srcRect b="9428" l="0" r="0" t="0"/>
          <a:stretch/>
        </p:blipFill>
        <p:spPr>
          <a:xfrm>
            <a:off x="3871749" y="1270947"/>
            <a:ext cx="4213674" cy="2773404"/>
          </a:xfrm>
          <a:prstGeom prst="rect">
            <a:avLst/>
          </a:prstGeom>
          <a:noFill/>
          <a:ln cap="flat" cmpd="sng" w="9525">
            <a:solidFill>
              <a:schemeClr val="dk2"/>
            </a:solidFill>
            <a:prstDash val="solid"/>
            <a:round/>
            <a:headEnd len="sm" w="sm" type="none"/>
            <a:tailEnd len="sm" w="sm" type="none"/>
          </a:ln>
        </p:spPr>
      </p:pic>
      <p:sp>
        <p:nvSpPr>
          <p:cNvPr id="261" name="Google Shape;261;p31"/>
          <p:cNvSpPr/>
          <p:nvPr/>
        </p:nvSpPr>
        <p:spPr>
          <a:xfrm>
            <a:off x="4008125" y="3394850"/>
            <a:ext cx="1981500" cy="245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163285" y="76990"/>
            <a:ext cx="78612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300">
                <a:latin typeface="Anton"/>
                <a:ea typeface="Anton"/>
                <a:cs typeface="Anton"/>
                <a:sym typeface="Anton"/>
              </a:rPr>
              <a:t>Configurando CORS dinámico con Function</a:t>
            </a:r>
            <a:endParaRPr i="1" sz="3300">
              <a:latin typeface="Anton"/>
              <a:ea typeface="Anton"/>
              <a:cs typeface="Anton"/>
              <a:sym typeface="Anton"/>
            </a:endParaRPr>
          </a:p>
        </p:txBody>
      </p:sp>
      <p:pic>
        <p:nvPicPr>
          <p:cNvPr id="263" name="Google Shape;263;p31"/>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0" name="Shape 60"/>
        <p:cNvGrpSpPr/>
        <p:nvPr/>
      </p:nvGrpSpPr>
      <p:grpSpPr>
        <a:xfrm>
          <a:off x="0" y="0"/>
          <a:ext cx="0" cy="0"/>
          <a:chOff x="0" y="0"/>
          <a:chExt cx="0" cy="0"/>
        </a:xfrm>
      </p:grpSpPr>
      <p:sp>
        <p:nvSpPr>
          <p:cNvPr id="61" name="Google Shape;61;p14"/>
          <p:cNvSpPr txBox="1"/>
          <p:nvPr/>
        </p:nvSpPr>
        <p:spPr>
          <a:xfrm>
            <a:off x="4082750" y="1638000"/>
            <a:ext cx="4465200" cy="2172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Identificar los marcos de MERN stack.</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Configurar CORS.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Crear una aplicación completa con API RESTful y un front-end simple.</a:t>
            </a:r>
            <a:endParaRPr sz="1800">
              <a:solidFill>
                <a:schemeClr val="dk1"/>
              </a:solidFill>
              <a:latin typeface="Helvetica Neue Light"/>
              <a:ea typeface="Helvetica Neue Light"/>
              <a:cs typeface="Helvetica Neue Light"/>
              <a:sym typeface="Helvetica Neue Light"/>
            </a:endParaRPr>
          </a:p>
        </p:txBody>
      </p:sp>
      <p:pic>
        <p:nvPicPr>
          <p:cNvPr id="62" name="Google Shape;62;p1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 name="Google Shape;63;p14"/>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64" name="Google Shape;64;p14"/>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2"/>
          <p:cNvSpPr txBox="1"/>
          <p:nvPr/>
        </p:nvSpPr>
        <p:spPr>
          <a:xfrm>
            <a:off x="1806350" y="1944250"/>
            <a:ext cx="5449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E0FF00"/>
                </a:solidFill>
                <a:latin typeface="Anton"/>
                <a:ea typeface="Anton"/>
                <a:cs typeface="Anton"/>
                <a:sym typeface="Anton"/>
              </a:rPr>
              <a:t>APLICACIÓN COMPLETA</a:t>
            </a:r>
            <a:endParaRPr i="1" sz="3600">
              <a:solidFill>
                <a:srgbClr val="E0FF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nvSpPr>
        <p:spPr>
          <a:xfrm>
            <a:off x="377150" y="1082875"/>
            <a:ext cx="8292000" cy="38052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A continuación, vamos a ver un ejemplo de una aplicación completa, hecha con el stack MERN. Tenemos el lado del servidor como API RESTful y por separado el lado del cliente, que consume esa API. La aplicación está configurada en capas como vimos las clases anteriores.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La misma, es una aplicación para leer noticias, generar las noticias, marcarlas como leídas, obtener las noticias y borrarlas.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Empezamos creando un proyecto de Node con Express. Instalamos además el módulo de cors, mongodb y dotenv.</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Por otro lado, creamos un proyecto de React para el lado del cliente.</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274" name="Google Shape;274;p33"/>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Ejemplo de aplicación completa</a:t>
            </a:r>
            <a:endParaRPr i="1" sz="3600">
              <a:latin typeface="Anton"/>
              <a:ea typeface="Anton"/>
              <a:cs typeface="Anton"/>
              <a:sym typeface="Anton"/>
            </a:endParaRPr>
          </a:p>
        </p:txBody>
      </p:sp>
      <p:pic>
        <p:nvPicPr>
          <p:cNvPr id="275" name="Google Shape;275;p3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6" name="Google Shape;276;p33"/>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80" name="Shape 280"/>
        <p:cNvGrpSpPr/>
        <p:nvPr/>
      </p:nvGrpSpPr>
      <p:grpSpPr>
        <a:xfrm>
          <a:off x="0" y="0"/>
          <a:ext cx="0" cy="0"/>
          <a:chOff x="0" y="0"/>
          <a:chExt cx="0" cy="0"/>
        </a:xfrm>
      </p:grpSpPr>
      <p:sp>
        <p:nvSpPr>
          <p:cNvPr id="281" name="Google Shape;281;p34"/>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LADO SERVIDOR: API RESTful</a:t>
            </a:r>
            <a:endParaRPr i="1" sz="3600">
              <a:latin typeface="Anton"/>
              <a:ea typeface="Anton"/>
              <a:cs typeface="Anton"/>
              <a:sym typeface="Anton"/>
            </a:endParaRPr>
          </a:p>
        </p:txBody>
      </p:sp>
      <p:pic>
        <p:nvPicPr>
          <p:cNvPr id="282" name="Google Shape;282;p3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nvSpPr>
        <p:spPr>
          <a:xfrm>
            <a:off x="4215450" y="1082875"/>
            <a:ext cx="3871200" cy="2419500"/>
          </a:xfrm>
          <a:prstGeom prst="rect">
            <a:avLst/>
          </a:prstGeom>
          <a:noFill/>
          <a:ln>
            <a:noFill/>
          </a:ln>
        </p:spPr>
        <p:txBody>
          <a:bodyPr anchorCtr="0" anchor="t" bIns="91425" lIns="91425" spcFirstLastPara="1" rIns="91425" wrap="square" tIns="91425">
            <a:noAutofit/>
          </a:bodyPr>
          <a:lstStyle/>
          <a:p>
            <a:pPr indent="-217849" lvl="0" marL="457200" rtl="0" algn="l">
              <a:lnSpc>
                <a:spcPct val="115000"/>
              </a:lnSpc>
              <a:spcBef>
                <a:spcPts val="1300"/>
              </a:spcBef>
              <a:spcAft>
                <a:spcPts val="1000"/>
              </a:spcAft>
              <a:buClr>
                <a:srgbClr val="3CEFAB"/>
              </a:buClr>
              <a:buSzPts val="19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Comenzamos con el archivo</a:t>
            </a:r>
            <a:r>
              <a:rPr lang="en-GB" sz="1900">
                <a:solidFill>
                  <a:schemeClr val="dk1"/>
                </a:solidFill>
                <a:highlight>
                  <a:schemeClr val="lt1"/>
                </a:highlight>
                <a:latin typeface="Helvetica Neue Light"/>
                <a:ea typeface="Helvetica Neue Light"/>
                <a:cs typeface="Helvetica Neue Light"/>
                <a:sym typeface="Helvetica Neue Light"/>
              </a:rPr>
              <a:t> </a:t>
            </a:r>
            <a:r>
              <a:rPr b="1" i="1" lang="en-GB" sz="1700">
                <a:solidFill>
                  <a:schemeClr val="dk1"/>
                </a:solidFill>
                <a:highlight>
                  <a:schemeClr val="lt1"/>
                </a:highlight>
                <a:latin typeface="Helvetica Neue"/>
                <a:ea typeface="Helvetica Neue"/>
                <a:cs typeface="Helvetica Neue"/>
                <a:sym typeface="Helvetica Neue"/>
              </a:rPr>
              <a:t>server.js</a:t>
            </a:r>
            <a:r>
              <a:rPr lang="en-GB" sz="1700">
                <a:solidFill>
                  <a:schemeClr val="dk1"/>
                </a:solidFill>
                <a:highlight>
                  <a:schemeClr val="lt1"/>
                </a:highlight>
                <a:latin typeface="Helvetica Neue Light"/>
                <a:ea typeface="Helvetica Neue Light"/>
                <a:cs typeface="Helvetica Neue Light"/>
                <a:sym typeface="Helvetica Neue Light"/>
              </a:rPr>
              <a:t> en el cual configuramos el servidor y todo lo básico que tendrá nuestra aplicación. Tendremos Express, Cors, y las rutas para las noticias.</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288" name="Google Shape;288;p35"/>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Configuración API RESTful</a:t>
            </a:r>
            <a:endParaRPr i="1" sz="3600">
              <a:latin typeface="Anton"/>
              <a:ea typeface="Anton"/>
              <a:cs typeface="Anton"/>
              <a:sym typeface="Anton"/>
            </a:endParaRPr>
          </a:p>
        </p:txBody>
      </p:sp>
      <p:pic>
        <p:nvPicPr>
          <p:cNvPr id="289" name="Google Shape;289;p3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90" name="Google Shape;290;p35"/>
          <p:cNvPicPr preferRelativeResize="0"/>
          <p:nvPr/>
        </p:nvPicPr>
        <p:blipFill>
          <a:blip r:embed="rId4">
            <a:alphaModFix/>
          </a:blip>
          <a:stretch>
            <a:fillRect/>
          </a:stretch>
        </p:blipFill>
        <p:spPr>
          <a:xfrm>
            <a:off x="609600" y="925275"/>
            <a:ext cx="3756926" cy="2559450"/>
          </a:xfrm>
          <a:prstGeom prst="rect">
            <a:avLst/>
          </a:prstGeom>
          <a:noFill/>
          <a:ln cap="flat" cmpd="sng" w="19050">
            <a:solidFill>
              <a:schemeClr val="dk2"/>
            </a:solidFill>
            <a:prstDash val="solid"/>
            <a:round/>
            <a:headEnd len="sm" w="sm" type="none"/>
            <a:tailEnd len="sm" w="sm" type="none"/>
          </a:ln>
        </p:spPr>
      </p:pic>
      <p:pic>
        <p:nvPicPr>
          <p:cNvPr id="291" name="Google Shape;291;p35"/>
          <p:cNvPicPr preferRelativeResize="0"/>
          <p:nvPr/>
        </p:nvPicPr>
        <p:blipFill>
          <a:blip r:embed="rId5">
            <a:alphaModFix/>
          </a:blip>
          <a:stretch>
            <a:fillRect/>
          </a:stretch>
        </p:blipFill>
        <p:spPr>
          <a:xfrm>
            <a:off x="609600" y="3600125"/>
            <a:ext cx="6230981" cy="1237775"/>
          </a:xfrm>
          <a:prstGeom prst="rect">
            <a:avLst/>
          </a:prstGeom>
          <a:noFill/>
          <a:ln cap="flat" cmpd="sng" w="19050">
            <a:solidFill>
              <a:schemeClr val="dk2"/>
            </a:solidFill>
            <a:prstDash val="solid"/>
            <a:round/>
            <a:headEnd len="sm" w="sm" type="none"/>
            <a:tailEnd len="sm" w="sm" type="none"/>
          </a:ln>
        </p:spPr>
      </p:pic>
      <p:pic>
        <p:nvPicPr>
          <p:cNvPr id="292" name="Google Shape;292;p35"/>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nvSpPr>
        <p:spPr>
          <a:xfrm>
            <a:off x="5358450" y="1000650"/>
            <a:ext cx="3202800" cy="3284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Tenemos el archivo </a:t>
            </a:r>
            <a:r>
              <a:rPr b="1" i="1" lang="en-GB" sz="1600">
                <a:solidFill>
                  <a:schemeClr val="dk1"/>
                </a:solidFill>
                <a:highlight>
                  <a:schemeClr val="lt1"/>
                </a:highlight>
                <a:latin typeface="Helvetica Neue"/>
                <a:ea typeface="Helvetica Neue"/>
                <a:cs typeface="Helvetica Neue"/>
                <a:sym typeface="Helvetica Neue"/>
              </a:rPr>
              <a:t>config.js</a:t>
            </a:r>
            <a:r>
              <a:rPr lang="en-GB" sz="1600">
                <a:solidFill>
                  <a:schemeClr val="dk1"/>
                </a:solidFill>
                <a:highlight>
                  <a:schemeClr val="lt1"/>
                </a:highlight>
                <a:latin typeface="Helvetica Neue Light"/>
                <a:ea typeface="Helvetica Neue Light"/>
                <a:cs typeface="Helvetica Neue Light"/>
                <a:sym typeface="Helvetica Neue Light"/>
              </a:rPr>
              <a:t> que lo requerimos en el </a:t>
            </a:r>
            <a:r>
              <a:rPr i="1" lang="en-GB" sz="1600">
                <a:solidFill>
                  <a:schemeClr val="dk1"/>
                </a:solidFill>
                <a:highlight>
                  <a:schemeClr val="lt1"/>
                </a:highlight>
                <a:latin typeface="Helvetica Neue Light"/>
                <a:ea typeface="Helvetica Neue Light"/>
                <a:cs typeface="Helvetica Neue Light"/>
                <a:sym typeface="Helvetica Neue Light"/>
              </a:rPr>
              <a:t>server</a:t>
            </a:r>
            <a:r>
              <a:rPr lang="en-GB" sz="1600">
                <a:solidFill>
                  <a:schemeClr val="dk1"/>
                </a:solidFill>
                <a:highlight>
                  <a:schemeClr val="lt1"/>
                </a:highlight>
                <a:latin typeface="Helvetica Neue Light"/>
                <a:ea typeface="Helvetica Neue Light"/>
                <a:cs typeface="Helvetica Neue Light"/>
                <a:sym typeface="Helvetica Neue Light"/>
              </a:rPr>
              <a:t>, donde configuramos las variables de entorno con el módulo </a:t>
            </a:r>
            <a:r>
              <a:rPr i="1" lang="en-GB" sz="1600">
                <a:solidFill>
                  <a:schemeClr val="dk1"/>
                </a:solidFill>
                <a:highlight>
                  <a:schemeClr val="lt1"/>
                </a:highlight>
                <a:latin typeface="Helvetica Neue Light"/>
                <a:ea typeface="Helvetica Neue Light"/>
                <a:cs typeface="Helvetica Neue Light"/>
                <a:sym typeface="Helvetica Neue Light"/>
              </a:rPr>
              <a:t>dotenv</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Las variables de entorno que tenemos son: NODE_ENV, HOST, PORT y TIPO_PERSISTENCIA.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298" name="Google Shape;298;p36"/>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Configuración API RESTful</a:t>
            </a:r>
            <a:endParaRPr i="1" sz="3600">
              <a:latin typeface="Anton"/>
              <a:ea typeface="Anton"/>
              <a:cs typeface="Anton"/>
              <a:sym typeface="Anton"/>
            </a:endParaRPr>
          </a:p>
        </p:txBody>
      </p:sp>
      <p:pic>
        <p:nvPicPr>
          <p:cNvPr id="299" name="Google Shape;299;p3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0" name="Google Shape;300;p36"/>
          <p:cNvPicPr preferRelativeResize="0"/>
          <p:nvPr/>
        </p:nvPicPr>
        <p:blipFill>
          <a:blip r:embed="rId4">
            <a:alphaModFix/>
          </a:blip>
          <a:stretch>
            <a:fillRect/>
          </a:stretch>
        </p:blipFill>
        <p:spPr>
          <a:xfrm>
            <a:off x="381000" y="1153875"/>
            <a:ext cx="5053650" cy="3021710"/>
          </a:xfrm>
          <a:prstGeom prst="rect">
            <a:avLst/>
          </a:prstGeom>
          <a:noFill/>
          <a:ln cap="flat" cmpd="sng" w="19050">
            <a:solidFill>
              <a:schemeClr val="dk2"/>
            </a:solidFill>
            <a:prstDash val="solid"/>
            <a:round/>
            <a:headEnd len="sm" w="sm" type="none"/>
            <a:tailEnd len="sm" w="sm" type="none"/>
          </a:ln>
        </p:spPr>
      </p:pic>
      <p:pic>
        <p:nvPicPr>
          <p:cNvPr id="301" name="Google Shape;301;p36"/>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nvSpPr>
        <p:spPr>
          <a:xfrm>
            <a:off x="4025525" y="1235275"/>
            <a:ext cx="3908700" cy="32133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Tenemos los archivos donde definimos las variables de entorno.</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Vamos a tener dos ambientes: desarrollo </a:t>
            </a:r>
            <a:r>
              <a:rPr b="1" lang="en-GB" sz="1700">
                <a:solidFill>
                  <a:schemeClr val="dk1"/>
                </a:solidFill>
                <a:highlight>
                  <a:schemeClr val="lt1"/>
                </a:highlight>
                <a:latin typeface="Helvetica Neue"/>
                <a:ea typeface="Helvetica Neue"/>
                <a:cs typeface="Helvetica Neue"/>
                <a:sym typeface="Helvetica Neue"/>
              </a:rPr>
              <a:t>(development)</a:t>
            </a:r>
            <a:r>
              <a:rPr lang="en-GB" sz="1700">
                <a:solidFill>
                  <a:schemeClr val="dk1"/>
                </a:solidFill>
                <a:highlight>
                  <a:schemeClr val="lt1"/>
                </a:highlight>
                <a:latin typeface="Helvetica Neue Light"/>
                <a:ea typeface="Helvetica Neue Light"/>
                <a:cs typeface="Helvetica Neue Light"/>
                <a:sym typeface="Helvetica Neue Light"/>
              </a:rPr>
              <a:t> y producción </a:t>
            </a:r>
            <a:r>
              <a:rPr b="1" lang="en-GB" sz="1700">
                <a:solidFill>
                  <a:schemeClr val="dk1"/>
                </a:solidFill>
                <a:highlight>
                  <a:schemeClr val="lt1"/>
                </a:highlight>
                <a:latin typeface="Helvetica Neue"/>
                <a:ea typeface="Helvetica Neue"/>
                <a:cs typeface="Helvetica Neue"/>
                <a:sym typeface="Helvetica Neue"/>
              </a:rPr>
              <a:t>(production)</a:t>
            </a:r>
            <a:r>
              <a:rPr lang="en-GB" sz="1700">
                <a:solidFill>
                  <a:schemeClr val="dk1"/>
                </a:solidFill>
                <a:highlight>
                  <a:schemeClr val="lt1"/>
                </a:highlight>
                <a:latin typeface="Helvetica Neue Light"/>
                <a:ea typeface="Helvetica Neue Light"/>
                <a:cs typeface="Helvetica Neue Light"/>
                <a:sym typeface="Helvetica Neue Light"/>
              </a:rPr>
              <a:t>. Para cada una de estas, tenemos los valores de las variables de entorno que se muestran.</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307" name="Google Shape;307;p3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Configuración API RESTful</a:t>
            </a:r>
            <a:endParaRPr i="1" sz="3600">
              <a:latin typeface="Anton"/>
              <a:ea typeface="Anton"/>
              <a:cs typeface="Anton"/>
              <a:sym typeface="Anton"/>
            </a:endParaRPr>
          </a:p>
        </p:txBody>
      </p:sp>
      <p:pic>
        <p:nvPicPr>
          <p:cNvPr id="308" name="Google Shape;308;p3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9" name="Google Shape;309;p37"/>
          <p:cNvPicPr preferRelativeResize="0"/>
          <p:nvPr/>
        </p:nvPicPr>
        <p:blipFill>
          <a:blip r:embed="rId4">
            <a:alphaModFix/>
          </a:blip>
          <a:stretch>
            <a:fillRect/>
          </a:stretch>
        </p:blipFill>
        <p:spPr>
          <a:xfrm>
            <a:off x="1320946" y="1163763"/>
            <a:ext cx="2502329" cy="1602312"/>
          </a:xfrm>
          <a:prstGeom prst="rect">
            <a:avLst/>
          </a:prstGeom>
          <a:noFill/>
          <a:ln cap="flat" cmpd="sng" w="19050">
            <a:solidFill>
              <a:schemeClr val="dk2"/>
            </a:solidFill>
            <a:prstDash val="solid"/>
            <a:round/>
            <a:headEnd len="sm" w="sm" type="none"/>
            <a:tailEnd len="sm" w="sm" type="none"/>
          </a:ln>
        </p:spPr>
      </p:pic>
      <p:pic>
        <p:nvPicPr>
          <p:cNvPr id="310" name="Google Shape;310;p37"/>
          <p:cNvPicPr preferRelativeResize="0"/>
          <p:nvPr/>
        </p:nvPicPr>
        <p:blipFill>
          <a:blip r:embed="rId5">
            <a:alphaModFix/>
          </a:blip>
          <a:stretch>
            <a:fillRect/>
          </a:stretch>
        </p:blipFill>
        <p:spPr>
          <a:xfrm>
            <a:off x="1251312" y="2980200"/>
            <a:ext cx="2591561" cy="1602300"/>
          </a:xfrm>
          <a:prstGeom prst="rect">
            <a:avLst/>
          </a:prstGeom>
          <a:noFill/>
          <a:ln cap="flat" cmpd="sng" w="19050">
            <a:solidFill>
              <a:schemeClr val="dk2"/>
            </a:solidFill>
            <a:prstDash val="solid"/>
            <a:round/>
            <a:headEnd len="sm" w="sm" type="none"/>
            <a:tailEnd len="sm" w="sm" type="none"/>
          </a:ln>
        </p:spPr>
      </p:pic>
      <p:pic>
        <p:nvPicPr>
          <p:cNvPr id="311" name="Google Shape;311;p37"/>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5" name="Shape 315"/>
        <p:cNvGrpSpPr/>
        <p:nvPr/>
      </p:nvGrpSpPr>
      <p:grpSpPr>
        <a:xfrm>
          <a:off x="0" y="0"/>
          <a:ext cx="0" cy="0"/>
          <a:chOff x="0" y="0"/>
          <a:chExt cx="0" cy="0"/>
        </a:xfrm>
      </p:grpSpPr>
      <p:sp>
        <p:nvSpPr>
          <p:cNvPr id="316" name="Google Shape;316;p38"/>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RUTAS</a:t>
            </a:r>
            <a:endParaRPr i="1" sz="3600">
              <a:latin typeface="Anton"/>
              <a:ea typeface="Anton"/>
              <a:cs typeface="Anton"/>
              <a:sym typeface="Anton"/>
            </a:endParaRPr>
          </a:p>
        </p:txBody>
      </p:sp>
      <p:pic>
        <p:nvPicPr>
          <p:cNvPr id="317" name="Google Shape;31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nvSpPr>
        <p:spPr>
          <a:xfrm>
            <a:off x="4787525" y="1082875"/>
            <a:ext cx="3831300" cy="3424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la carpeta de </a:t>
            </a:r>
            <a:r>
              <a:rPr b="1" i="1" lang="en-GB" sz="1600">
                <a:solidFill>
                  <a:schemeClr val="dk1"/>
                </a:solidFill>
                <a:highlight>
                  <a:schemeClr val="lt1"/>
                </a:highlight>
                <a:latin typeface="Helvetica Neue"/>
                <a:ea typeface="Helvetica Neue"/>
                <a:cs typeface="Helvetica Neue"/>
                <a:sym typeface="Helvetica Neue"/>
              </a:rPr>
              <a:t>routes</a:t>
            </a:r>
            <a:r>
              <a:rPr lang="en-GB" sz="1600">
                <a:solidFill>
                  <a:schemeClr val="dk1"/>
                </a:solidFill>
                <a:highlight>
                  <a:schemeClr val="lt1"/>
                </a:highlight>
                <a:latin typeface="Helvetica Neue Light"/>
                <a:ea typeface="Helvetica Neue Light"/>
                <a:cs typeface="Helvetica Neue Light"/>
                <a:sym typeface="Helvetica Neue Light"/>
              </a:rPr>
              <a:t>, tenemos el archivo </a:t>
            </a:r>
            <a:r>
              <a:rPr b="1" i="1" lang="en-GB" sz="1600">
                <a:solidFill>
                  <a:schemeClr val="dk1"/>
                </a:solidFill>
                <a:highlight>
                  <a:schemeClr val="lt1"/>
                </a:highlight>
                <a:latin typeface="Helvetica Neue"/>
                <a:ea typeface="Helvetica Neue"/>
                <a:cs typeface="Helvetica Neue"/>
                <a:sym typeface="Helvetica Neue"/>
              </a:rPr>
              <a:t>noticias.js</a:t>
            </a:r>
            <a:r>
              <a:rPr lang="en-GB" sz="1600">
                <a:solidFill>
                  <a:schemeClr val="dk1"/>
                </a:solidFill>
                <a:highlight>
                  <a:schemeClr val="lt1"/>
                </a:highlight>
                <a:latin typeface="Helvetica Neue Light"/>
                <a:ea typeface="Helvetica Neue Light"/>
                <a:cs typeface="Helvetica Neue Light"/>
                <a:sym typeface="Helvetica Neue Light"/>
              </a:rPr>
              <a:t> con la clase </a:t>
            </a:r>
            <a:r>
              <a:rPr i="1" lang="en-GB" sz="1600">
                <a:solidFill>
                  <a:schemeClr val="dk1"/>
                </a:solidFill>
                <a:highlight>
                  <a:schemeClr val="lt1"/>
                </a:highlight>
                <a:latin typeface="Helvetica Neue Light"/>
                <a:ea typeface="Helvetica Neue Light"/>
                <a:cs typeface="Helvetica Neue Light"/>
                <a:sym typeface="Helvetica Neue Light"/>
              </a:rPr>
              <a:t>RouterNoticias</a:t>
            </a:r>
            <a:r>
              <a:rPr lang="en-GB" sz="1600">
                <a:solidFill>
                  <a:schemeClr val="dk1"/>
                </a:solidFill>
                <a:highlight>
                  <a:schemeClr val="lt1"/>
                </a:highlight>
                <a:latin typeface="Helvetica Neue Light"/>
                <a:ea typeface="Helvetica Neue Light"/>
                <a:cs typeface="Helvetica Neue Light"/>
                <a:sym typeface="Helvetica Neue Light"/>
              </a:rPr>
              <a:t> que está instanciada en el </a:t>
            </a:r>
            <a:r>
              <a:rPr i="1" lang="en-GB" sz="1600">
                <a:solidFill>
                  <a:schemeClr val="dk1"/>
                </a:solidFill>
                <a:highlight>
                  <a:schemeClr val="lt1"/>
                </a:highlight>
                <a:latin typeface="Helvetica Neue Light"/>
                <a:ea typeface="Helvetica Neue Light"/>
                <a:cs typeface="Helvetica Neue Light"/>
                <a:sym typeface="Helvetica Neue Light"/>
              </a:rPr>
              <a:t>server.js</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Dentro de esta clase, definimos el método </a:t>
            </a:r>
            <a:r>
              <a:rPr b="1" i="1" lang="en-GB" sz="1500">
                <a:solidFill>
                  <a:schemeClr val="lt2"/>
                </a:solidFill>
                <a:highlight>
                  <a:schemeClr val="dk2"/>
                </a:highlight>
                <a:latin typeface="Roboto Mono"/>
                <a:ea typeface="Roboto Mono"/>
                <a:cs typeface="Roboto Mono"/>
                <a:sym typeface="Roboto Mono"/>
              </a:rPr>
              <a:t>start()</a:t>
            </a:r>
            <a:r>
              <a:rPr lang="en-GB" sz="1600">
                <a:solidFill>
                  <a:schemeClr val="dk1"/>
                </a:solidFill>
                <a:highlight>
                  <a:schemeClr val="lt1"/>
                </a:highlight>
                <a:latin typeface="Helvetica Neue Light"/>
                <a:ea typeface="Helvetica Neue Light"/>
                <a:cs typeface="Helvetica Neue Light"/>
                <a:sym typeface="Helvetica Neue Light"/>
              </a:rPr>
              <a:t> el cual contiene la definición de las rutas por GET, POST, PUT y DELETE para las noticias que ejecutan los métodos del archivo de controlador.</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323" name="Google Shape;323;p39"/>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Rutas</a:t>
            </a:r>
            <a:endParaRPr i="1" sz="3600">
              <a:latin typeface="Anton"/>
              <a:ea typeface="Anton"/>
              <a:cs typeface="Anton"/>
              <a:sym typeface="Anton"/>
            </a:endParaRPr>
          </a:p>
        </p:txBody>
      </p:sp>
      <p:pic>
        <p:nvPicPr>
          <p:cNvPr id="324" name="Google Shape;324;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5" name="Google Shape;325;p39"/>
          <p:cNvPicPr preferRelativeResize="0"/>
          <p:nvPr/>
        </p:nvPicPr>
        <p:blipFill>
          <a:blip r:embed="rId4">
            <a:alphaModFix/>
          </a:blip>
          <a:stretch>
            <a:fillRect/>
          </a:stretch>
        </p:blipFill>
        <p:spPr>
          <a:xfrm>
            <a:off x="393413" y="1092325"/>
            <a:ext cx="4242736" cy="3338550"/>
          </a:xfrm>
          <a:prstGeom prst="rect">
            <a:avLst/>
          </a:prstGeom>
          <a:noFill/>
          <a:ln cap="flat" cmpd="sng" w="28575">
            <a:solidFill>
              <a:schemeClr val="dk2"/>
            </a:solidFill>
            <a:prstDash val="solid"/>
            <a:round/>
            <a:headEnd len="sm" w="sm" type="none"/>
            <a:tailEnd len="sm" w="sm" type="none"/>
          </a:ln>
        </p:spPr>
      </p:pic>
      <p:pic>
        <p:nvPicPr>
          <p:cNvPr id="326" name="Google Shape;326;p39"/>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30" name="Shape 330"/>
        <p:cNvGrpSpPr/>
        <p:nvPr/>
      </p:nvGrpSpPr>
      <p:grpSpPr>
        <a:xfrm>
          <a:off x="0" y="0"/>
          <a:ext cx="0" cy="0"/>
          <a:chOff x="0" y="0"/>
          <a:chExt cx="0" cy="0"/>
        </a:xfrm>
      </p:grpSpPr>
      <p:sp>
        <p:nvSpPr>
          <p:cNvPr id="331" name="Google Shape;331;p40"/>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CONTROLADOR</a:t>
            </a:r>
            <a:endParaRPr i="1" sz="3600">
              <a:latin typeface="Anton"/>
              <a:ea typeface="Anton"/>
              <a:cs typeface="Anton"/>
              <a:sym typeface="Anton"/>
            </a:endParaRPr>
          </a:p>
        </p:txBody>
      </p:sp>
      <p:pic>
        <p:nvPicPr>
          <p:cNvPr id="332" name="Google Shape;332;p4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nvSpPr>
        <p:spPr>
          <a:xfrm>
            <a:off x="4374675" y="1006675"/>
            <a:ext cx="4482000" cy="3913500"/>
          </a:xfrm>
          <a:prstGeom prst="rect">
            <a:avLst/>
          </a:prstGeom>
          <a:noFill/>
          <a:ln>
            <a:noFill/>
          </a:ln>
        </p:spPr>
        <p:txBody>
          <a:bodyPr anchorCtr="0" anchor="t" bIns="91425" lIns="91425" spcFirstLastPara="1" rIns="91425" wrap="square" tIns="91425">
            <a:noAutofit/>
          </a:bodyPr>
          <a:lstStyle/>
          <a:p>
            <a:pPr indent="-281599" lvl="0" marL="26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Luego, en la carpeta </a:t>
            </a:r>
            <a:r>
              <a:rPr b="1" i="1" lang="en-GB" sz="1600">
                <a:solidFill>
                  <a:schemeClr val="dk1"/>
                </a:solidFill>
                <a:highlight>
                  <a:schemeClr val="lt1"/>
                </a:highlight>
                <a:latin typeface="Helvetica Neue"/>
                <a:ea typeface="Helvetica Neue"/>
                <a:cs typeface="Helvetica Neue"/>
                <a:sym typeface="Helvetica Neue"/>
              </a:rPr>
              <a:t>controlador </a:t>
            </a:r>
            <a:r>
              <a:rPr lang="en-GB" sz="1600">
                <a:solidFill>
                  <a:schemeClr val="dk1"/>
                </a:solidFill>
                <a:highlight>
                  <a:schemeClr val="lt1"/>
                </a:highlight>
                <a:latin typeface="Helvetica Neue Light"/>
                <a:ea typeface="Helvetica Neue Light"/>
                <a:cs typeface="Helvetica Neue Light"/>
                <a:sym typeface="Helvetica Neue Light"/>
              </a:rPr>
              <a:t>tenemos el archivo </a:t>
            </a:r>
            <a:r>
              <a:rPr b="1" i="1" lang="en-GB" sz="1600">
                <a:solidFill>
                  <a:schemeClr val="dk1"/>
                </a:solidFill>
                <a:highlight>
                  <a:schemeClr val="lt1"/>
                </a:highlight>
                <a:latin typeface="Helvetica Neue"/>
                <a:ea typeface="Helvetica Neue"/>
                <a:cs typeface="Helvetica Neue"/>
                <a:sym typeface="Helvetica Neue"/>
              </a:rPr>
              <a:t>noticias.js</a:t>
            </a:r>
            <a:r>
              <a:rPr lang="en-GB" sz="1600">
                <a:solidFill>
                  <a:schemeClr val="dk1"/>
                </a:solidFill>
                <a:highlight>
                  <a:schemeClr val="lt1"/>
                </a:highlight>
                <a:latin typeface="Helvetica Neue Light"/>
                <a:ea typeface="Helvetica Neue Light"/>
                <a:cs typeface="Helvetica Neue Light"/>
                <a:sym typeface="Helvetica Neue Light"/>
              </a:rPr>
              <a:t> con la clase </a:t>
            </a:r>
            <a:r>
              <a:rPr i="1" lang="en-GB" sz="1600">
                <a:solidFill>
                  <a:schemeClr val="dk1"/>
                </a:solidFill>
                <a:highlight>
                  <a:schemeClr val="lt1"/>
                </a:highlight>
                <a:latin typeface="Helvetica Neue Light"/>
                <a:ea typeface="Helvetica Neue Light"/>
                <a:cs typeface="Helvetica Neue Light"/>
                <a:sym typeface="Helvetica Neue Light"/>
              </a:rPr>
              <a:t>ControladorNoticias</a:t>
            </a:r>
            <a:r>
              <a:rPr lang="en-GB" sz="1600">
                <a:solidFill>
                  <a:schemeClr val="dk1"/>
                </a:solidFill>
                <a:highlight>
                  <a:schemeClr val="lt1"/>
                </a:highlight>
                <a:latin typeface="Helvetica Neue Light"/>
                <a:ea typeface="Helvetica Neue Light"/>
                <a:cs typeface="Helvetica Neue Light"/>
                <a:sym typeface="Helvetica Neue Light"/>
              </a:rPr>
              <a:t>, instanciada en el archivo de rutas.</a:t>
            </a:r>
            <a:endParaRPr sz="1600">
              <a:solidFill>
                <a:schemeClr val="dk1"/>
              </a:solidFill>
              <a:highlight>
                <a:schemeClr val="lt1"/>
              </a:highlight>
              <a:latin typeface="Helvetica Neue Light"/>
              <a:ea typeface="Helvetica Neue Light"/>
              <a:cs typeface="Helvetica Neue Light"/>
              <a:sym typeface="Helvetica Neue Light"/>
            </a:endParaRPr>
          </a:p>
          <a:p>
            <a:pPr indent="-281599" lvl="0" marL="26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esta clase, definimos los métodos de controlador para las rutas definidas.</a:t>
            </a:r>
            <a:endParaRPr sz="1600">
              <a:solidFill>
                <a:schemeClr val="dk1"/>
              </a:solidFill>
              <a:highlight>
                <a:schemeClr val="lt1"/>
              </a:highlight>
              <a:latin typeface="Helvetica Neue Light"/>
              <a:ea typeface="Helvetica Neue Light"/>
              <a:cs typeface="Helvetica Neue Light"/>
              <a:sym typeface="Helvetica Neue Light"/>
            </a:endParaRPr>
          </a:p>
          <a:p>
            <a:pPr indent="-287949" lvl="0" marL="269999" rtl="0" algn="l">
              <a:lnSpc>
                <a:spcPct val="115000"/>
              </a:lnSpc>
              <a:spcBef>
                <a:spcPts val="1300"/>
              </a:spcBef>
              <a:spcAft>
                <a:spcPts val="0"/>
              </a:spcAft>
              <a:buClr>
                <a:srgbClr val="3CEFAB"/>
              </a:buClr>
              <a:buSzPts val="17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El método </a:t>
            </a:r>
            <a:r>
              <a:rPr b="1" i="1" lang="en-GB" sz="1500">
                <a:solidFill>
                  <a:schemeClr val="lt2"/>
                </a:solidFill>
                <a:highlight>
                  <a:schemeClr val="dk2"/>
                </a:highlight>
                <a:latin typeface="Roboto Mono"/>
                <a:ea typeface="Roboto Mono"/>
                <a:cs typeface="Roboto Mono"/>
                <a:sym typeface="Roboto Mono"/>
              </a:rPr>
              <a:t>obtenerNoticias()</a:t>
            </a:r>
            <a:r>
              <a:rPr lang="en-GB" sz="1600">
                <a:solidFill>
                  <a:schemeClr val="dk1"/>
                </a:solidFill>
                <a:highlight>
                  <a:schemeClr val="lt1"/>
                </a:highlight>
                <a:latin typeface="Helvetica Neue Light"/>
                <a:ea typeface="Helvetica Neue Light"/>
                <a:cs typeface="Helvetica Neue Light"/>
                <a:sym typeface="Helvetica Neue Light"/>
              </a:rPr>
              <a:t> lista las noticias guardadas.</a:t>
            </a:r>
            <a:endParaRPr sz="1600">
              <a:solidFill>
                <a:schemeClr val="dk1"/>
              </a:solidFill>
              <a:highlight>
                <a:schemeClr val="lt1"/>
              </a:highlight>
              <a:latin typeface="Helvetica Neue Light"/>
              <a:ea typeface="Helvetica Neue Light"/>
              <a:cs typeface="Helvetica Neue Light"/>
              <a:sym typeface="Helvetica Neue Light"/>
            </a:endParaRPr>
          </a:p>
          <a:p>
            <a:pPr indent="-287949" lvl="0" marL="269999" rtl="0" algn="l">
              <a:lnSpc>
                <a:spcPct val="115000"/>
              </a:lnSpc>
              <a:spcBef>
                <a:spcPts val="1300"/>
              </a:spcBef>
              <a:spcAft>
                <a:spcPts val="1000"/>
              </a:spcAft>
              <a:buClr>
                <a:srgbClr val="3CEFAB"/>
              </a:buClr>
              <a:buSzPts val="17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El método</a:t>
            </a:r>
            <a:r>
              <a:rPr lang="en-GB" sz="1600">
                <a:solidFill>
                  <a:schemeClr val="dk1"/>
                </a:solidFill>
                <a:highlight>
                  <a:schemeClr val="lt1"/>
                </a:highlight>
                <a:latin typeface="Helvetica Neue Light"/>
                <a:ea typeface="Helvetica Neue Light"/>
                <a:cs typeface="Helvetica Neue Light"/>
                <a:sym typeface="Helvetica Neue Light"/>
              </a:rPr>
              <a:t> </a:t>
            </a:r>
            <a:r>
              <a:rPr b="1" i="1" lang="en-GB" sz="1500">
                <a:solidFill>
                  <a:schemeClr val="lt2"/>
                </a:solidFill>
                <a:highlight>
                  <a:schemeClr val="dk2"/>
                </a:highlight>
                <a:latin typeface="Roboto Mono"/>
                <a:ea typeface="Roboto Mono"/>
                <a:cs typeface="Roboto Mono"/>
                <a:sym typeface="Roboto Mono"/>
              </a:rPr>
              <a:t>guardarNoticia()</a:t>
            </a:r>
            <a:r>
              <a:rPr lang="en-GB" sz="1600">
                <a:solidFill>
                  <a:schemeClr val="dk1"/>
                </a:solidFill>
                <a:highlight>
                  <a:schemeClr val="lt1"/>
                </a:highlight>
                <a:latin typeface="Helvetica Neue Light"/>
                <a:ea typeface="Helvetica Neue Light"/>
                <a:cs typeface="Helvetica Neue Light"/>
                <a:sym typeface="Helvetica Neue Light"/>
              </a:rPr>
              <a:t> guarda una nueva noticia creada.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338" name="Google Shape;338;p41"/>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Controlador</a:t>
            </a:r>
            <a:endParaRPr i="1" sz="3600">
              <a:latin typeface="Anton"/>
              <a:ea typeface="Anton"/>
              <a:cs typeface="Anton"/>
              <a:sym typeface="Anton"/>
            </a:endParaRPr>
          </a:p>
        </p:txBody>
      </p:sp>
      <p:pic>
        <p:nvPicPr>
          <p:cNvPr id="339" name="Google Shape;339;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0" name="Google Shape;340;p41"/>
          <p:cNvPicPr preferRelativeResize="0"/>
          <p:nvPr/>
        </p:nvPicPr>
        <p:blipFill>
          <a:blip r:embed="rId4">
            <a:alphaModFix/>
          </a:blip>
          <a:stretch>
            <a:fillRect/>
          </a:stretch>
        </p:blipFill>
        <p:spPr>
          <a:xfrm>
            <a:off x="313897" y="925350"/>
            <a:ext cx="3908953" cy="3913501"/>
          </a:xfrm>
          <a:prstGeom prst="rect">
            <a:avLst/>
          </a:prstGeom>
          <a:noFill/>
          <a:ln cap="flat" cmpd="sng" w="19050">
            <a:solidFill>
              <a:schemeClr val="dk2"/>
            </a:solidFill>
            <a:prstDash val="solid"/>
            <a:round/>
            <a:headEnd len="sm" w="sm" type="none"/>
            <a:tailEnd len="sm" w="sm" type="none"/>
          </a:ln>
        </p:spPr>
      </p:pic>
      <p:pic>
        <p:nvPicPr>
          <p:cNvPr id="341" name="Google Shape;341;p41"/>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 name="Shape 68"/>
        <p:cNvGrpSpPr/>
        <p:nvPr/>
      </p:nvGrpSpPr>
      <p:grpSpPr>
        <a:xfrm>
          <a:off x="0" y="0"/>
          <a:ext cx="0" cy="0"/>
          <a:chOff x="0" y="0"/>
          <a:chExt cx="0" cy="0"/>
        </a:xfrm>
      </p:grpSpPr>
      <p:sp>
        <p:nvSpPr>
          <p:cNvPr id="69" name="Google Shape;69;p15"/>
          <p:cNvSpPr/>
          <p:nvPr/>
        </p:nvSpPr>
        <p:spPr>
          <a:xfrm>
            <a:off x="1212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 name="Google Shape;70;p15"/>
          <p:cNvSpPr/>
          <p:nvPr/>
        </p:nvSpPr>
        <p:spPr>
          <a:xfrm>
            <a:off x="361160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2" name="Google Shape;72;p1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43</a:t>
            </a:r>
            <a:endParaRPr>
              <a:latin typeface="Helvetica Neue"/>
              <a:ea typeface="Helvetica Neue"/>
              <a:cs typeface="Helvetica Neue"/>
              <a:sym typeface="Helvetica Neue"/>
            </a:endParaRPr>
          </a:p>
        </p:txBody>
      </p:sp>
      <p:sp>
        <p:nvSpPr>
          <p:cNvPr id="74" name="Google Shape;74;p15"/>
          <p:cNvSpPr txBox="1"/>
          <p:nvPr/>
        </p:nvSpPr>
        <p:spPr>
          <a:xfrm>
            <a:off x="3720965" y="1834200"/>
            <a:ext cx="20133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Desarrollo de un servidor web basado en capas - Parte 1</a:t>
            </a:r>
            <a:endParaRPr b="1" sz="1200">
              <a:solidFill>
                <a:schemeClr val="dk1"/>
              </a:solidFill>
              <a:highlight>
                <a:schemeClr val="lt1"/>
              </a:highlight>
            </a:endParaRPr>
          </a:p>
        </p:txBody>
      </p:sp>
      <p:pic>
        <p:nvPicPr>
          <p:cNvPr id="75" name="Google Shape;75;p15"/>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76" name="Google Shape;76;p1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42</a:t>
            </a:r>
            <a:endParaRPr>
              <a:latin typeface="Helvetica Neue"/>
              <a:ea typeface="Helvetica Neue"/>
              <a:cs typeface="Helvetica Neue"/>
              <a:sym typeface="Helvetica Neue"/>
            </a:endParaRPr>
          </a:p>
        </p:txBody>
      </p:sp>
      <p:sp>
        <p:nvSpPr>
          <p:cNvPr id="78" name="Google Shape;78;p15"/>
          <p:cNvSpPr txBox="1"/>
          <p:nvPr/>
        </p:nvSpPr>
        <p:spPr>
          <a:xfrm>
            <a:off x="1337785" y="1834200"/>
            <a:ext cx="2062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chemeClr val="lt1"/>
                </a:highlight>
              </a:rPr>
              <a:t>Configuración del servidor web</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cxnSp>
        <p:nvCxnSpPr>
          <p:cNvPr id="79" name="Google Shape;79;p15"/>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pic>
        <p:nvPicPr>
          <p:cNvPr id="80" name="Google Shape;80;p15"/>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81" name="Google Shape;81;p1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 name="Google Shape;82;p1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44</a:t>
            </a:r>
            <a:endParaRPr>
              <a:latin typeface="Helvetica Neue"/>
              <a:ea typeface="Helvetica Neue"/>
              <a:cs typeface="Helvetica Neue"/>
              <a:sym typeface="Helvetica Neue"/>
            </a:endParaRPr>
          </a:p>
        </p:txBody>
      </p:sp>
      <p:cxnSp>
        <p:nvCxnSpPr>
          <p:cNvPr id="84" name="Google Shape;84;p15"/>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5" name="Google Shape;85;p15"/>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6" name="Google Shape;86;p15"/>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7" name="Google Shape;87;p15"/>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8" name="Google Shape;88;p15"/>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89" name="Google Shape;89;p15"/>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pic>
        <p:nvPicPr>
          <p:cNvPr id="90" name="Google Shape;90;p15"/>
          <p:cNvPicPr preferRelativeResize="0"/>
          <p:nvPr/>
        </p:nvPicPr>
        <p:blipFill rotWithShape="1">
          <a:blip r:embed="rId5">
            <a:alphaModFix/>
          </a:blip>
          <a:srcRect b="0" l="0" r="0" t="0"/>
          <a:stretch/>
        </p:blipFill>
        <p:spPr>
          <a:xfrm>
            <a:off x="3753014" y="2738801"/>
            <a:ext cx="283500" cy="283500"/>
          </a:xfrm>
          <a:prstGeom prst="rect">
            <a:avLst/>
          </a:prstGeom>
          <a:noFill/>
          <a:ln>
            <a:noFill/>
          </a:ln>
        </p:spPr>
      </p:pic>
      <p:pic>
        <p:nvPicPr>
          <p:cNvPr id="91" name="Google Shape;91;p15"/>
          <p:cNvPicPr preferRelativeResize="0"/>
          <p:nvPr/>
        </p:nvPicPr>
        <p:blipFill rotWithShape="1">
          <a:blip r:embed="rId6">
            <a:alphaModFix/>
          </a:blip>
          <a:srcRect b="0" l="0" r="0" t="0"/>
          <a:stretch/>
        </p:blipFill>
        <p:spPr>
          <a:xfrm>
            <a:off x="3741175" y="3816499"/>
            <a:ext cx="307150" cy="307150"/>
          </a:xfrm>
          <a:prstGeom prst="rect">
            <a:avLst/>
          </a:prstGeom>
          <a:noFill/>
          <a:ln>
            <a:noFill/>
          </a:ln>
        </p:spPr>
      </p:pic>
      <p:pic>
        <p:nvPicPr>
          <p:cNvPr id="92" name="Google Shape;92;p15"/>
          <p:cNvPicPr preferRelativeResize="0"/>
          <p:nvPr/>
        </p:nvPicPr>
        <p:blipFill rotWithShape="1">
          <a:blip r:embed="rId5">
            <a:alphaModFix/>
          </a:blip>
          <a:srcRect b="0" l="0" r="0" t="0"/>
          <a:stretch/>
        </p:blipFill>
        <p:spPr>
          <a:xfrm>
            <a:off x="3753014" y="3266526"/>
            <a:ext cx="283500" cy="283500"/>
          </a:xfrm>
          <a:prstGeom prst="rect">
            <a:avLst/>
          </a:prstGeom>
          <a:noFill/>
          <a:ln>
            <a:noFill/>
          </a:ln>
        </p:spPr>
      </p:pic>
      <p:cxnSp>
        <p:nvCxnSpPr>
          <p:cNvPr id="93" name="Google Shape;93;p15"/>
          <p:cNvCxnSpPr/>
          <p:nvPr/>
        </p:nvCxnSpPr>
        <p:spPr>
          <a:xfrm>
            <a:off x="3763100" y="36979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4" name="Google Shape;94;p15"/>
          <p:cNvCxnSpPr/>
          <p:nvPr/>
        </p:nvCxnSpPr>
        <p:spPr>
          <a:xfrm>
            <a:off x="3763100" y="3112157"/>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5" name="Google Shape;95;p15"/>
          <p:cNvCxnSpPr/>
          <p:nvPr/>
        </p:nvCxnSpPr>
        <p:spPr>
          <a:xfrm>
            <a:off x="3763100" y="2654932"/>
            <a:ext cx="1854900" cy="0"/>
          </a:xfrm>
          <a:prstGeom prst="straightConnector1">
            <a:avLst/>
          </a:prstGeom>
          <a:noFill/>
          <a:ln cap="flat" cmpd="sng" w="9525">
            <a:solidFill>
              <a:srgbClr val="EFEFEF"/>
            </a:solidFill>
            <a:prstDash val="solid"/>
            <a:round/>
            <a:headEnd len="med" w="med" type="none"/>
            <a:tailEnd len="med" w="med" type="none"/>
          </a:ln>
        </p:spPr>
      </p:cxnSp>
      <p:pic>
        <p:nvPicPr>
          <p:cNvPr id="96" name="Google Shape;96;p15"/>
          <p:cNvPicPr preferRelativeResize="0"/>
          <p:nvPr/>
        </p:nvPicPr>
        <p:blipFill rotWithShape="1">
          <a:blip r:embed="rId7">
            <a:alphaModFix/>
          </a:blip>
          <a:srcRect b="0" l="0" r="0" t="0"/>
          <a:stretch/>
        </p:blipFill>
        <p:spPr>
          <a:xfrm>
            <a:off x="1390801" y="2457439"/>
            <a:ext cx="283500" cy="283500"/>
          </a:xfrm>
          <a:prstGeom prst="rect">
            <a:avLst/>
          </a:prstGeom>
          <a:noFill/>
          <a:ln>
            <a:noFill/>
          </a:ln>
        </p:spPr>
      </p:pic>
      <p:pic>
        <p:nvPicPr>
          <p:cNvPr id="97" name="Google Shape;97;p15"/>
          <p:cNvPicPr preferRelativeResize="0"/>
          <p:nvPr/>
        </p:nvPicPr>
        <p:blipFill rotWithShape="1">
          <a:blip r:embed="rId7">
            <a:alphaModFix/>
          </a:blip>
          <a:srcRect b="0" l="0" r="0" t="0"/>
          <a:stretch/>
        </p:blipFill>
        <p:spPr>
          <a:xfrm>
            <a:off x="1390814" y="2738801"/>
            <a:ext cx="283500" cy="283500"/>
          </a:xfrm>
          <a:prstGeom prst="rect">
            <a:avLst/>
          </a:prstGeom>
          <a:noFill/>
          <a:ln>
            <a:noFill/>
          </a:ln>
        </p:spPr>
      </p:pic>
      <p:pic>
        <p:nvPicPr>
          <p:cNvPr id="98" name="Google Shape;98;p15"/>
          <p:cNvPicPr preferRelativeResize="0"/>
          <p:nvPr/>
        </p:nvPicPr>
        <p:blipFill rotWithShape="1">
          <a:blip r:embed="rId7">
            <a:alphaModFix/>
          </a:blip>
          <a:srcRect b="0" l="0" r="0" t="0"/>
          <a:stretch/>
        </p:blipFill>
        <p:spPr>
          <a:xfrm>
            <a:off x="1390814" y="3037926"/>
            <a:ext cx="283500" cy="283500"/>
          </a:xfrm>
          <a:prstGeom prst="rect">
            <a:avLst/>
          </a:prstGeom>
          <a:noFill/>
          <a:ln>
            <a:noFill/>
          </a:ln>
        </p:spPr>
      </p:pic>
      <p:pic>
        <p:nvPicPr>
          <p:cNvPr id="99" name="Google Shape;99;p15"/>
          <p:cNvPicPr preferRelativeResize="0"/>
          <p:nvPr/>
        </p:nvPicPr>
        <p:blipFill rotWithShape="1">
          <a:blip r:embed="rId7">
            <a:alphaModFix/>
          </a:blip>
          <a:srcRect b="0" l="0" r="0" t="0"/>
          <a:stretch/>
        </p:blipFill>
        <p:spPr>
          <a:xfrm>
            <a:off x="1390814" y="3317151"/>
            <a:ext cx="283500" cy="283500"/>
          </a:xfrm>
          <a:prstGeom prst="rect">
            <a:avLst/>
          </a:prstGeom>
          <a:noFill/>
          <a:ln>
            <a:noFill/>
          </a:ln>
        </p:spPr>
      </p:pic>
      <p:pic>
        <p:nvPicPr>
          <p:cNvPr id="100" name="Google Shape;100;p15"/>
          <p:cNvPicPr preferRelativeResize="0"/>
          <p:nvPr/>
        </p:nvPicPr>
        <p:blipFill rotWithShape="1">
          <a:blip r:embed="rId7">
            <a:alphaModFix/>
          </a:blip>
          <a:srcRect b="0" l="0" r="0" t="0"/>
          <a:stretch/>
        </p:blipFill>
        <p:spPr>
          <a:xfrm>
            <a:off x="1390801" y="3604926"/>
            <a:ext cx="283500" cy="283500"/>
          </a:xfrm>
          <a:prstGeom prst="rect">
            <a:avLst/>
          </a:prstGeom>
          <a:noFill/>
          <a:ln>
            <a:noFill/>
          </a:ln>
        </p:spPr>
      </p:pic>
      <p:pic>
        <p:nvPicPr>
          <p:cNvPr id="101" name="Google Shape;101;p15"/>
          <p:cNvPicPr preferRelativeResize="0"/>
          <p:nvPr/>
        </p:nvPicPr>
        <p:blipFill rotWithShape="1">
          <a:blip r:embed="rId8">
            <a:alphaModFix/>
          </a:blip>
          <a:srcRect b="0" l="0" r="0" t="0"/>
          <a:stretch/>
        </p:blipFill>
        <p:spPr>
          <a:xfrm>
            <a:off x="1378975" y="3892699"/>
            <a:ext cx="307150" cy="307150"/>
          </a:xfrm>
          <a:prstGeom prst="rect">
            <a:avLst/>
          </a:prstGeom>
          <a:noFill/>
          <a:ln>
            <a:noFill/>
          </a:ln>
        </p:spPr>
      </p:pic>
      <p:sp>
        <p:nvSpPr>
          <p:cNvPr id="102" name="Google Shape;102;p15"/>
          <p:cNvSpPr txBox="1"/>
          <p:nvPr/>
        </p:nvSpPr>
        <p:spPr>
          <a:xfrm>
            <a:off x="1644707" y="2445800"/>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ARGUMENTOS POR LÍNEA DE COMANDOS</a:t>
            </a:r>
            <a:endParaRPr sz="700">
              <a:latin typeface="Helvetica Neue Light"/>
              <a:ea typeface="Helvetica Neue Light"/>
              <a:cs typeface="Helvetica Neue Light"/>
              <a:sym typeface="Helvetica Neue Light"/>
            </a:endParaRPr>
          </a:p>
        </p:txBody>
      </p:sp>
      <p:sp>
        <p:nvSpPr>
          <p:cNvPr id="103" name="Google Shape;103;p15"/>
          <p:cNvSpPr txBox="1"/>
          <p:nvPr/>
        </p:nvSpPr>
        <p:spPr>
          <a:xfrm>
            <a:off x="1644707" y="2741800"/>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USANDO YARGS</a:t>
            </a:r>
            <a:endParaRPr sz="700">
              <a:latin typeface="Helvetica Neue Light"/>
              <a:ea typeface="Helvetica Neue Light"/>
              <a:cs typeface="Helvetica Neue Light"/>
              <a:sym typeface="Helvetica Neue Light"/>
            </a:endParaRPr>
          </a:p>
        </p:txBody>
      </p:sp>
      <p:sp>
        <p:nvSpPr>
          <p:cNvPr id="104" name="Google Shape;104;p15"/>
          <p:cNvSpPr txBox="1"/>
          <p:nvPr/>
        </p:nvSpPr>
        <p:spPr>
          <a:xfrm>
            <a:off x="1644707" y="3029375"/>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AGREGANDO VARIABLES DE ENTORNO</a:t>
            </a:r>
            <a:endParaRPr sz="700">
              <a:latin typeface="Helvetica Neue Light"/>
              <a:ea typeface="Helvetica Neue Light"/>
              <a:cs typeface="Helvetica Neue Light"/>
              <a:sym typeface="Helvetica Neue Light"/>
            </a:endParaRPr>
          </a:p>
        </p:txBody>
      </p:sp>
      <p:sp>
        <p:nvSpPr>
          <p:cNvPr id="105" name="Google Shape;105;p15"/>
          <p:cNvSpPr txBox="1"/>
          <p:nvPr/>
        </p:nvSpPr>
        <p:spPr>
          <a:xfrm>
            <a:off x="1624482" y="3320437"/>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USANDO VARIABLES DE ENTORNO</a:t>
            </a:r>
            <a:endParaRPr sz="700">
              <a:latin typeface="Helvetica Neue Light"/>
              <a:ea typeface="Helvetica Neue Light"/>
              <a:cs typeface="Helvetica Neue Light"/>
              <a:sym typeface="Helvetica Neue Light"/>
            </a:endParaRPr>
          </a:p>
        </p:txBody>
      </p:sp>
      <p:sp>
        <p:nvSpPr>
          <p:cNvPr id="106" name="Google Shape;106;p15"/>
          <p:cNvSpPr txBox="1"/>
          <p:nvPr/>
        </p:nvSpPr>
        <p:spPr>
          <a:xfrm>
            <a:off x="1624482" y="3605937"/>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CAMBIANDO POR DOTENV</a:t>
            </a:r>
            <a:endParaRPr sz="700">
              <a:latin typeface="Helvetica Neue Light"/>
              <a:ea typeface="Helvetica Neue Light"/>
              <a:cs typeface="Helvetica Neue Light"/>
              <a:sym typeface="Helvetica Neue Light"/>
            </a:endParaRPr>
          </a:p>
        </p:txBody>
      </p:sp>
      <p:sp>
        <p:nvSpPr>
          <p:cNvPr id="107" name="Google Shape;107;p15"/>
          <p:cNvSpPr txBox="1"/>
          <p:nvPr/>
        </p:nvSpPr>
        <p:spPr>
          <a:xfrm>
            <a:off x="1644707" y="3902737"/>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AGREGAR DOTENV</a:t>
            </a:r>
            <a:endParaRPr sz="700">
              <a:latin typeface="Helvetica Neue Light"/>
              <a:ea typeface="Helvetica Neue Light"/>
              <a:cs typeface="Helvetica Neue Light"/>
              <a:sym typeface="Helvetica Neue Light"/>
            </a:endParaRPr>
          </a:p>
        </p:txBody>
      </p:sp>
      <p:cxnSp>
        <p:nvCxnSpPr>
          <p:cNvPr id="108" name="Google Shape;108;p15"/>
          <p:cNvCxnSpPr/>
          <p:nvPr/>
        </p:nvCxnSpPr>
        <p:spPr>
          <a:xfrm>
            <a:off x="1400900" y="27311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09" name="Google Shape;109;p15"/>
          <p:cNvCxnSpPr/>
          <p:nvPr/>
        </p:nvCxnSpPr>
        <p:spPr>
          <a:xfrm>
            <a:off x="1400900" y="3035957"/>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10" name="Google Shape;110;p15"/>
          <p:cNvCxnSpPr/>
          <p:nvPr/>
        </p:nvCxnSpPr>
        <p:spPr>
          <a:xfrm>
            <a:off x="1400900" y="33169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11" name="Google Shape;111;p15"/>
          <p:cNvCxnSpPr/>
          <p:nvPr/>
        </p:nvCxnSpPr>
        <p:spPr>
          <a:xfrm>
            <a:off x="1400900" y="3604919"/>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12" name="Google Shape;112;p15"/>
          <p:cNvCxnSpPr/>
          <p:nvPr/>
        </p:nvCxnSpPr>
        <p:spPr>
          <a:xfrm>
            <a:off x="1400900" y="3888432"/>
            <a:ext cx="1854900" cy="0"/>
          </a:xfrm>
          <a:prstGeom prst="straightConnector1">
            <a:avLst/>
          </a:prstGeom>
          <a:noFill/>
          <a:ln cap="flat" cmpd="sng" w="9525">
            <a:solidFill>
              <a:srgbClr val="EFEFEF"/>
            </a:solidFill>
            <a:prstDash val="solid"/>
            <a:round/>
            <a:headEnd len="med" w="med" type="none"/>
            <a:tailEnd len="med" w="med" type="none"/>
          </a:ln>
        </p:spPr>
      </p:cxnSp>
      <p:sp>
        <p:nvSpPr>
          <p:cNvPr id="113" name="Google Shape;113;p15"/>
          <p:cNvSpPr txBox="1"/>
          <p:nvPr/>
        </p:nvSpPr>
        <p:spPr>
          <a:xfrm>
            <a:off x="4083107" y="2750600"/>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SERVIDOR MVC COMPLETO</a:t>
            </a:r>
            <a:endParaRPr sz="700">
              <a:latin typeface="Helvetica Neue Light"/>
              <a:ea typeface="Helvetica Neue Light"/>
              <a:cs typeface="Helvetica Neue Light"/>
              <a:sym typeface="Helvetica Neue Light"/>
            </a:endParaRPr>
          </a:p>
        </p:txBody>
      </p:sp>
      <p:sp>
        <p:nvSpPr>
          <p:cNvPr id="114" name="Google Shape;114;p15"/>
          <p:cNvSpPr txBox="1"/>
          <p:nvPr/>
        </p:nvSpPr>
        <p:spPr>
          <a:xfrm>
            <a:off x="4083107" y="3284000"/>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CONSUMIR NUESTRA API REST</a:t>
            </a:r>
            <a:endParaRPr sz="700">
              <a:latin typeface="Helvetica Neue Light"/>
              <a:ea typeface="Helvetica Neue Light"/>
              <a:cs typeface="Helvetica Neue Light"/>
              <a:sym typeface="Helvetica Neue Light"/>
            </a:endParaRPr>
          </a:p>
        </p:txBody>
      </p:sp>
      <p:sp>
        <p:nvSpPr>
          <p:cNvPr id="115" name="Google Shape;115;p15"/>
          <p:cNvSpPr txBox="1"/>
          <p:nvPr/>
        </p:nvSpPr>
        <p:spPr>
          <a:xfrm>
            <a:off x="4083107" y="3817400"/>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ESQUEMA API RESTful</a:t>
            </a:r>
            <a:endParaRPr sz="700">
              <a:latin typeface="Helvetica Neue Light"/>
              <a:ea typeface="Helvetica Neue Light"/>
              <a:cs typeface="Helvetica Neue Light"/>
              <a:sym typeface="Helvetica Neue Light"/>
            </a:endParaRPr>
          </a:p>
        </p:txBody>
      </p:sp>
      <p:sp>
        <p:nvSpPr>
          <p:cNvPr id="116" name="Google Shape;116;p15"/>
          <p:cNvSpPr txBox="1"/>
          <p:nvPr/>
        </p:nvSpPr>
        <p:spPr>
          <a:xfrm>
            <a:off x="6159365" y="1834200"/>
            <a:ext cx="20133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GB" sz="1200">
                <a:solidFill>
                  <a:srgbClr val="000000"/>
                </a:solidFill>
                <a:highlight>
                  <a:srgbClr val="FFFFFF"/>
                </a:highlight>
              </a:rPr>
              <a:t>Desarrollo de un servidor web basado en capas - Parte 2</a:t>
            </a:r>
            <a:endParaRPr b="1" sz="1200">
              <a:solidFill>
                <a:srgbClr val="000000"/>
              </a:solidFill>
              <a:highlight>
                <a:srgbClr val="FFFFFF"/>
              </a:highlight>
            </a:endParaRPr>
          </a:p>
        </p:txBody>
      </p:sp>
      <p:pic>
        <p:nvPicPr>
          <p:cNvPr id="117" name="Google Shape;117;p15"/>
          <p:cNvPicPr preferRelativeResize="0"/>
          <p:nvPr/>
        </p:nvPicPr>
        <p:blipFill rotWithShape="1">
          <a:blip r:embed="rId9">
            <a:alphaModFix/>
          </a:blip>
          <a:srcRect b="0" l="0" r="0" t="0"/>
          <a:stretch/>
        </p:blipFill>
        <p:spPr>
          <a:xfrm>
            <a:off x="6191414" y="2738801"/>
            <a:ext cx="283500" cy="283500"/>
          </a:xfrm>
          <a:prstGeom prst="rect">
            <a:avLst/>
          </a:prstGeom>
          <a:noFill/>
          <a:ln>
            <a:noFill/>
          </a:ln>
        </p:spPr>
      </p:pic>
      <p:sp>
        <p:nvSpPr>
          <p:cNvPr id="118" name="Google Shape;118;p15"/>
          <p:cNvSpPr txBox="1"/>
          <p:nvPr/>
        </p:nvSpPr>
        <p:spPr>
          <a:xfrm>
            <a:off x="6501282" y="2741787"/>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SERVIDOR MVC CON GRAPHQL</a:t>
            </a:r>
            <a:endParaRPr sz="700">
              <a:latin typeface="Helvetica Neue Light"/>
              <a:ea typeface="Helvetica Neue Light"/>
              <a:cs typeface="Helvetica Neue Light"/>
              <a:sym typeface="Helvetica Neue Light"/>
            </a:endParaRPr>
          </a:p>
        </p:txBody>
      </p:sp>
      <p:sp>
        <p:nvSpPr>
          <p:cNvPr id="119" name="Google Shape;119;p15"/>
          <p:cNvSpPr txBox="1"/>
          <p:nvPr/>
        </p:nvSpPr>
        <p:spPr>
          <a:xfrm>
            <a:off x="6521507" y="3817400"/>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REFORMAR PARA USAR GRAPHQL</a:t>
            </a:r>
            <a:endParaRPr sz="700">
              <a:latin typeface="Helvetica Neue Light"/>
              <a:ea typeface="Helvetica Neue Light"/>
              <a:cs typeface="Helvetica Neue Light"/>
              <a:sym typeface="Helvetica Neue Light"/>
            </a:endParaRPr>
          </a:p>
        </p:txBody>
      </p:sp>
      <p:pic>
        <p:nvPicPr>
          <p:cNvPr id="120" name="Google Shape;120;p15"/>
          <p:cNvPicPr preferRelativeResize="0"/>
          <p:nvPr/>
        </p:nvPicPr>
        <p:blipFill rotWithShape="1">
          <a:blip r:embed="rId9">
            <a:alphaModFix/>
          </a:blip>
          <a:srcRect b="0" l="0" r="0" t="0"/>
          <a:stretch/>
        </p:blipFill>
        <p:spPr>
          <a:xfrm>
            <a:off x="6191414" y="3266526"/>
            <a:ext cx="283500" cy="283500"/>
          </a:xfrm>
          <a:prstGeom prst="rect">
            <a:avLst/>
          </a:prstGeom>
          <a:noFill/>
          <a:ln>
            <a:noFill/>
          </a:ln>
        </p:spPr>
      </p:pic>
      <p:sp>
        <p:nvSpPr>
          <p:cNvPr id="121" name="Google Shape;121;p15"/>
          <p:cNvSpPr txBox="1"/>
          <p:nvPr/>
        </p:nvSpPr>
        <p:spPr>
          <a:xfrm>
            <a:off x="6521507" y="3284000"/>
            <a:ext cx="1389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700">
                <a:latin typeface="Helvetica Neue Light"/>
                <a:ea typeface="Helvetica Neue Light"/>
                <a:cs typeface="Helvetica Neue Light"/>
                <a:sym typeface="Helvetica Neue Light"/>
              </a:rPr>
              <a:t>PROBANDO GRAPHQL</a:t>
            </a:r>
            <a:endParaRPr sz="700">
              <a:latin typeface="Helvetica Neue Light"/>
              <a:ea typeface="Helvetica Neue Light"/>
              <a:cs typeface="Helvetica Neue Light"/>
              <a:sym typeface="Helvetica Neue Light"/>
            </a:endParaRPr>
          </a:p>
        </p:txBody>
      </p:sp>
      <p:pic>
        <p:nvPicPr>
          <p:cNvPr id="122" name="Google Shape;122;p15"/>
          <p:cNvPicPr preferRelativeResize="0"/>
          <p:nvPr/>
        </p:nvPicPr>
        <p:blipFill rotWithShape="1">
          <a:blip r:embed="rId10">
            <a:alphaModFix/>
          </a:blip>
          <a:srcRect b="0" l="0" r="0" t="0"/>
          <a:stretch/>
        </p:blipFill>
        <p:spPr>
          <a:xfrm>
            <a:off x="6179575" y="3816499"/>
            <a:ext cx="307150" cy="307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nvSpPr>
        <p:spPr>
          <a:xfrm>
            <a:off x="5425075" y="1256650"/>
            <a:ext cx="3373200" cy="3000600"/>
          </a:xfrm>
          <a:prstGeom prst="rect">
            <a:avLst/>
          </a:prstGeom>
          <a:noFill/>
          <a:ln>
            <a:noFill/>
          </a:ln>
        </p:spPr>
        <p:txBody>
          <a:bodyPr anchorCtr="0" anchor="t" bIns="91425" lIns="91425" spcFirstLastPara="1" rIns="91425" wrap="square" tIns="91425">
            <a:noAutofit/>
          </a:bodyPr>
          <a:lstStyle/>
          <a:p>
            <a:pPr indent="-191599" lvl="0" marL="17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El método </a:t>
            </a:r>
            <a:r>
              <a:rPr i="1" lang="en-GB" sz="1600">
                <a:solidFill>
                  <a:schemeClr val="lt2"/>
                </a:solidFill>
                <a:highlight>
                  <a:schemeClr val="dk2"/>
                </a:highlight>
                <a:latin typeface="Helvetica Neue Light"/>
                <a:ea typeface="Helvetica Neue Light"/>
                <a:cs typeface="Helvetica Neue Light"/>
                <a:sym typeface="Helvetica Neue Light"/>
              </a:rPr>
              <a:t>actualizarNoticia()</a:t>
            </a:r>
            <a:r>
              <a:rPr lang="en-GB" sz="1600">
                <a:solidFill>
                  <a:schemeClr val="dk1"/>
                </a:solidFill>
                <a:highlight>
                  <a:schemeClr val="lt1"/>
                </a:highlight>
                <a:latin typeface="Helvetica Neue Light"/>
                <a:ea typeface="Helvetica Neue Light"/>
                <a:cs typeface="Helvetica Neue Light"/>
                <a:sym typeface="Helvetica Neue Light"/>
              </a:rPr>
              <a:t> guarda los cambios realizados sobre una noticia.</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17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El método </a:t>
            </a:r>
            <a:r>
              <a:rPr i="1" lang="en-GB" sz="1600">
                <a:solidFill>
                  <a:schemeClr val="lt2"/>
                </a:solidFill>
                <a:highlight>
                  <a:schemeClr val="dk2"/>
                </a:highlight>
                <a:latin typeface="Helvetica Neue Light"/>
                <a:ea typeface="Helvetica Neue Light"/>
                <a:cs typeface="Helvetica Neue Light"/>
                <a:sym typeface="Helvetica Neue Light"/>
              </a:rPr>
              <a:t>borrarNoticia()</a:t>
            </a:r>
            <a:r>
              <a:rPr lang="en-GB" sz="1600">
                <a:solidFill>
                  <a:schemeClr val="dk1"/>
                </a:solidFill>
                <a:highlight>
                  <a:schemeClr val="lt1"/>
                </a:highlight>
                <a:latin typeface="Helvetica Neue Light"/>
                <a:ea typeface="Helvetica Neue Light"/>
                <a:cs typeface="Helvetica Neue Light"/>
                <a:sym typeface="Helvetica Neue Light"/>
              </a:rPr>
              <a:t> borra una noticia por su id.</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179999"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Todos estos métodos, usan métodos del archivo de Api.</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347" name="Google Shape;347;p42"/>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Controlador</a:t>
            </a:r>
            <a:endParaRPr i="1" sz="3600">
              <a:latin typeface="Anton"/>
              <a:ea typeface="Anton"/>
              <a:cs typeface="Anton"/>
              <a:sym typeface="Anton"/>
            </a:endParaRPr>
          </a:p>
        </p:txBody>
      </p:sp>
      <p:pic>
        <p:nvPicPr>
          <p:cNvPr id="348" name="Google Shape;348;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9" name="Google Shape;349;p42"/>
          <p:cNvPicPr preferRelativeResize="0"/>
          <p:nvPr/>
        </p:nvPicPr>
        <p:blipFill>
          <a:blip r:embed="rId4">
            <a:alphaModFix/>
          </a:blip>
          <a:stretch>
            <a:fillRect/>
          </a:stretch>
        </p:blipFill>
        <p:spPr>
          <a:xfrm>
            <a:off x="462003" y="1158225"/>
            <a:ext cx="4649099" cy="3121101"/>
          </a:xfrm>
          <a:prstGeom prst="rect">
            <a:avLst/>
          </a:prstGeom>
          <a:noFill/>
          <a:ln cap="flat" cmpd="sng" w="19050">
            <a:solidFill>
              <a:schemeClr val="dk2"/>
            </a:solidFill>
            <a:prstDash val="solid"/>
            <a:round/>
            <a:headEnd len="sm" w="sm" type="none"/>
            <a:tailEnd len="sm" w="sm" type="none"/>
          </a:ln>
        </p:spPr>
      </p:pic>
      <p:pic>
        <p:nvPicPr>
          <p:cNvPr id="350" name="Google Shape;350;p42"/>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54" name="Shape 354"/>
        <p:cNvGrpSpPr/>
        <p:nvPr/>
      </p:nvGrpSpPr>
      <p:grpSpPr>
        <a:xfrm>
          <a:off x="0" y="0"/>
          <a:ext cx="0" cy="0"/>
          <a:chOff x="0" y="0"/>
          <a:chExt cx="0" cy="0"/>
        </a:xfrm>
      </p:grpSpPr>
      <p:sp>
        <p:nvSpPr>
          <p:cNvPr id="355" name="Google Shape;355;p43"/>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LÓGICA DE NEGOCIO</a:t>
            </a:r>
            <a:endParaRPr i="1" sz="3600">
              <a:latin typeface="Anton"/>
              <a:ea typeface="Anton"/>
              <a:cs typeface="Anton"/>
              <a:sym typeface="Anton"/>
            </a:endParaRPr>
          </a:p>
        </p:txBody>
      </p:sp>
      <p:pic>
        <p:nvPicPr>
          <p:cNvPr id="356" name="Google Shape;356;p4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nvSpPr>
        <p:spPr>
          <a:xfrm>
            <a:off x="5204925" y="778075"/>
            <a:ext cx="3381000" cy="4033800"/>
          </a:xfrm>
          <a:prstGeom prst="rect">
            <a:avLst/>
          </a:prstGeom>
          <a:noFill/>
          <a:ln>
            <a:noFill/>
          </a:ln>
        </p:spPr>
        <p:txBody>
          <a:bodyPr anchorCtr="0" anchor="t" bIns="91425" lIns="91425" spcFirstLastPara="1" rIns="91425" wrap="square" tIns="91425">
            <a:noAutofit/>
          </a:bodyPr>
          <a:lstStyle/>
          <a:p>
            <a:pPr indent="-191599" lvl="0" marL="26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La lógica de negocio la tenemos en la carpeta </a:t>
            </a:r>
            <a:r>
              <a:rPr b="1" i="1" lang="en-GB" sz="1600">
                <a:solidFill>
                  <a:schemeClr val="dk1"/>
                </a:solidFill>
                <a:highlight>
                  <a:schemeClr val="lt1"/>
                </a:highlight>
                <a:latin typeface="Helvetica Neue"/>
                <a:ea typeface="Helvetica Neue"/>
                <a:cs typeface="Helvetica Neue"/>
                <a:sym typeface="Helvetica Neue"/>
              </a:rPr>
              <a:t>api</a:t>
            </a:r>
            <a:r>
              <a:rPr lang="en-GB" sz="1600">
                <a:solidFill>
                  <a:schemeClr val="dk1"/>
                </a:solidFill>
                <a:highlight>
                  <a:schemeClr val="lt1"/>
                </a:highlight>
                <a:latin typeface="Helvetica Neue Light"/>
                <a:ea typeface="Helvetica Neue Light"/>
                <a:cs typeface="Helvetica Neue Light"/>
                <a:sym typeface="Helvetica Neue Light"/>
              </a:rPr>
              <a:t>, en el archivo </a:t>
            </a:r>
            <a:r>
              <a:rPr b="1" i="1" lang="en-GB" sz="1600">
                <a:solidFill>
                  <a:schemeClr val="dk1"/>
                </a:solidFill>
                <a:highlight>
                  <a:schemeClr val="lt1"/>
                </a:highlight>
                <a:latin typeface="Helvetica Neue"/>
                <a:ea typeface="Helvetica Neue"/>
                <a:cs typeface="Helvetica Neue"/>
                <a:sym typeface="Helvetica Neue"/>
              </a:rPr>
              <a:t>noticias.js</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26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este archivo, se realizan las peticiones a la capa de persistencia.</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269999"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Están definidos los distintos métodos. Estos, piden la información al DAO, según el tipo de persistencia definido por el entorno de ejecución.</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362" name="Google Shape;362;p44"/>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Lógica de negocio </a:t>
            </a:r>
            <a:endParaRPr i="1" sz="3600">
              <a:latin typeface="Anton"/>
              <a:ea typeface="Anton"/>
              <a:cs typeface="Anton"/>
              <a:sym typeface="Anton"/>
            </a:endParaRPr>
          </a:p>
        </p:txBody>
      </p:sp>
      <p:pic>
        <p:nvPicPr>
          <p:cNvPr id="363" name="Google Shape;363;p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4" name="Google Shape;364;p44"/>
          <p:cNvPicPr preferRelativeResize="0"/>
          <p:nvPr/>
        </p:nvPicPr>
        <p:blipFill>
          <a:blip r:embed="rId4">
            <a:alphaModFix/>
          </a:blip>
          <a:stretch>
            <a:fillRect/>
          </a:stretch>
        </p:blipFill>
        <p:spPr>
          <a:xfrm>
            <a:off x="304800" y="1001475"/>
            <a:ext cx="4900124" cy="3546565"/>
          </a:xfrm>
          <a:prstGeom prst="rect">
            <a:avLst/>
          </a:prstGeom>
          <a:noFill/>
          <a:ln cap="flat" cmpd="sng" w="19050">
            <a:solidFill>
              <a:schemeClr val="dk2"/>
            </a:solidFill>
            <a:prstDash val="solid"/>
            <a:round/>
            <a:headEnd len="sm" w="sm" type="none"/>
            <a:tailEnd len="sm" w="sm" type="none"/>
          </a:ln>
        </p:spPr>
      </p:pic>
      <p:sp>
        <p:nvSpPr>
          <p:cNvPr id="365" name="Google Shape;365;p44"/>
          <p:cNvSpPr txBox="1"/>
          <p:nvPr/>
        </p:nvSpPr>
        <p:spPr>
          <a:xfrm>
            <a:off x="228600" y="4640325"/>
            <a:ext cx="58275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300"/>
              </a:spcBef>
              <a:spcAft>
                <a:spcPts val="0"/>
              </a:spcAft>
              <a:buClr>
                <a:srgbClr val="3CEFAB"/>
              </a:buClr>
              <a:buSzPts val="14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Nota: el método asegurarNoticiaValida lo veremos más adelante.</a:t>
            </a:r>
            <a:endParaRPr/>
          </a:p>
        </p:txBody>
      </p:sp>
      <p:pic>
        <p:nvPicPr>
          <p:cNvPr id="366" name="Google Shape;366;p44"/>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5"/>
          <p:cNvSpPr txBox="1"/>
          <p:nvPr/>
        </p:nvSpPr>
        <p:spPr>
          <a:xfrm>
            <a:off x="108050" y="1159075"/>
            <a:ext cx="3495600" cy="2142000"/>
          </a:xfrm>
          <a:prstGeom prst="rect">
            <a:avLst/>
          </a:prstGeom>
          <a:noFill/>
          <a:ln>
            <a:noFill/>
          </a:ln>
        </p:spPr>
        <p:txBody>
          <a:bodyPr anchorCtr="0" anchor="t" bIns="91425" lIns="91425" spcFirstLastPara="1" rIns="91425" wrap="square" tIns="91425">
            <a:noAutofit/>
          </a:bodyPr>
          <a:lstStyle/>
          <a:p>
            <a:pPr indent="-191599" lvl="0" marL="26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Vamos entonces a la carpeta </a:t>
            </a:r>
            <a:r>
              <a:rPr b="1" i="1" lang="en-GB" sz="1600">
                <a:solidFill>
                  <a:schemeClr val="dk1"/>
                </a:solidFill>
                <a:highlight>
                  <a:schemeClr val="lt1"/>
                </a:highlight>
                <a:latin typeface="Helvetica Neue"/>
                <a:ea typeface="Helvetica Neue"/>
                <a:cs typeface="Helvetica Neue"/>
                <a:sym typeface="Helvetica Neue"/>
              </a:rPr>
              <a:t>model</a:t>
            </a:r>
            <a:r>
              <a:rPr lang="en-GB" sz="1600">
                <a:solidFill>
                  <a:schemeClr val="dk1"/>
                </a:solidFill>
                <a:highlight>
                  <a:schemeClr val="lt1"/>
                </a:highlight>
                <a:latin typeface="Helvetica Neue Light"/>
                <a:ea typeface="Helvetica Neue Light"/>
                <a:cs typeface="Helvetica Neue Light"/>
                <a:sym typeface="Helvetica Neue Light"/>
              </a:rPr>
              <a:t>. En esta, tenemos la carpeta </a:t>
            </a:r>
            <a:r>
              <a:rPr b="1" i="1" lang="en-GB" sz="1600">
                <a:solidFill>
                  <a:schemeClr val="dk1"/>
                </a:solidFill>
                <a:highlight>
                  <a:schemeClr val="lt1"/>
                </a:highlight>
                <a:latin typeface="Helvetica Neue"/>
                <a:ea typeface="Helvetica Neue"/>
                <a:cs typeface="Helvetica Neue"/>
                <a:sym typeface="Helvetica Neue"/>
              </a:rPr>
              <a:t>DAOs</a:t>
            </a:r>
            <a:r>
              <a:rPr lang="en-GB" sz="1600">
                <a:solidFill>
                  <a:schemeClr val="dk1"/>
                </a:solidFill>
                <a:highlight>
                  <a:schemeClr val="lt1"/>
                </a:highlight>
                <a:latin typeface="Helvetica Neue Light"/>
                <a:ea typeface="Helvetica Neue Light"/>
                <a:cs typeface="Helvetica Neue Light"/>
                <a:sym typeface="Helvetica Neue Light"/>
              </a:rPr>
              <a:t>, la cual tiene el archivo </a:t>
            </a:r>
            <a:r>
              <a:rPr b="1" i="1" lang="en-GB" sz="1600">
                <a:solidFill>
                  <a:schemeClr val="dk1"/>
                </a:solidFill>
                <a:highlight>
                  <a:schemeClr val="lt1"/>
                </a:highlight>
                <a:latin typeface="Helvetica Neue"/>
                <a:ea typeface="Helvetica Neue"/>
                <a:cs typeface="Helvetica Neue"/>
                <a:sym typeface="Helvetica Neue"/>
              </a:rPr>
              <a:t>noticiasFactory.js</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26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este, tenemos la clase NoticiasFactoryDAO, instanciada en el archivo anterior.</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269999"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esta clase, tenemos el método </a:t>
            </a:r>
            <a:r>
              <a:rPr b="1" lang="en-GB" sz="1600">
                <a:solidFill>
                  <a:schemeClr val="lt1"/>
                </a:solidFill>
                <a:highlight>
                  <a:srgbClr val="9E9E9E"/>
                </a:highlight>
                <a:latin typeface="Roboto Mono"/>
                <a:ea typeface="Roboto Mono"/>
                <a:cs typeface="Roboto Mono"/>
                <a:sym typeface="Roboto Mono"/>
              </a:rPr>
              <a:t>get()</a:t>
            </a:r>
            <a:r>
              <a:rPr lang="en-GB" sz="1600">
                <a:solidFill>
                  <a:schemeClr val="dk1"/>
                </a:solidFill>
                <a:highlight>
                  <a:schemeClr val="lt1"/>
                </a:highlight>
                <a:latin typeface="Helvetica Neue Light"/>
                <a:ea typeface="Helvetica Neue Light"/>
                <a:cs typeface="Helvetica Neue Light"/>
                <a:sym typeface="Helvetica Neue Light"/>
              </a:rPr>
              <a:t> que instancia los modelos según el tipo de persistencia.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372" name="Google Shape;372;p45"/>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Capa de persistencia</a:t>
            </a:r>
            <a:endParaRPr i="1" sz="3600">
              <a:latin typeface="Anton"/>
              <a:ea typeface="Anton"/>
              <a:cs typeface="Anton"/>
              <a:sym typeface="Anton"/>
            </a:endParaRPr>
          </a:p>
        </p:txBody>
      </p:sp>
      <p:pic>
        <p:nvPicPr>
          <p:cNvPr id="373" name="Google Shape;373;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4" name="Google Shape;374;p45"/>
          <p:cNvPicPr preferRelativeResize="0"/>
          <p:nvPr/>
        </p:nvPicPr>
        <p:blipFill>
          <a:blip r:embed="rId4">
            <a:alphaModFix/>
          </a:blip>
          <a:stretch>
            <a:fillRect/>
          </a:stretch>
        </p:blipFill>
        <p:spPr>
          <a:xfrm>
            <a:off x="3666382" y="1548475"/>
            <a:ext cx="5332624" cy="2615749"/>
          </a:xfrm>
          <a:prstGeom prst="rect">
            <a:avLst/>
          </a:prstGeom>
          <a:noFill/>
          <a:ln cap="flat" cmpd="sng" w="19050">
            <a:solidFill>
              <a:schemeClr val="dk2"/>
            </a:solidFill>
            <a:prstDash val="solid"/>
            <a:round/>
            <a:headEnd len="sm" w="sm" type="none"/>
            <a:tailEnd len="sm" w="sm" type="none"/>
          </a:ln>
        </p:spPr>
      </p:pic>
      <p:pic>
        <p:nvPicPr>
          <p:cNvPr id="375" name="Google Shape;375;p45"/>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79" name="Shape 379"/>
        <p:cNvGrpSpPr/>
        <p:nvPr/>
      </p:nvGrpSpPr>
      <p:grpSpPr>
        <a:xfrm>
          <a:off x="0" y="0"/>
          <a:ext cx="0" cy="0"/>
          <a:chOff x="0" y="0"/>
          <a:chExt cx="0" cy="0"/>
        </a:xfrm>
      </p:grpSpPr>
      <p:sp>
        <p:nvSpPr>
          <p:cNvPr id="380" name="Google Shape;380;p46"/>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CAPA DE PERSISTENCIA</a:t>
            </a:r>
            <a:endParaRPr i="1" sz="3600">
              <a:latin typeface="Anton"/>
              <a:ea typeface="Anton"/>
              <a:cs typeface="Anton"/>
              <a:sym typeface="Anton"/>
            </a:endParaRPr>
          </a:p>
        </p:txBody>
      </p:sp>
      <p:pic>
        <p:nvPicPr>
          <p:cNvPr id="381" name="Google Shape;38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7"/>
          <p:cNvPicPr preferRelativeResize="0"/>
          <p:nvPr/>
        </p:nvPicPr>
        <p:blipFill>
          <a:blip r:embed="rId3">
            <a:alphaModFix/>
          </a:blip>
          <a:stretch>
            <a:fillRect/>
          </a:stretch>
        </p:blipFill>
        <p:spPr>
          <a:xfrm>
            <a:off x="3470675" y="2342425"/>
            <a:ext cx="5456351" cy="2461225"/>
          </a:xfrm>
          <a:prstGeom prst="rect">
            <a:avLst/>
          </a:prstGeom>
          <a:noFill/>
          <a:ln cap="flat" cmpd="sng" w="19050">
            <a:solidFill>
              <a:schemeClr val="dk2"/>
            </a:solidFill>
            <a:prstDash val="solid"/>
            <a:round/>
            <a:headEnd len="sm" w="sm" type="none"/>
            <a:tailEnd len="sm" w="sm" type="none"/>
          </a:ln>
        </p:spPr>
      </p:pic>
      <p:sp>
        <p:nvSpPr>
          <p:cNvPr id="387" name="Google Shape;387;p47"/>
          <p:cNvSpPr txBox="1"/>
          <p:nvPr/>
        </p:nvSpPr>
        <p:spPr>
          <a:xfrm>
            <a:off x="-44350" y="854275"/>
            <a:ext cx="3444600" cy="1647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Dentro de esta misma carpeta, en el archivo </a:t>
            </a:r>
            <a:r>
              <a:rPr b="1" i="1" lang="en-GB" sz="1600">
                <a:solidFill>
                  <a:schemeClr val="dk1"/>
                </a:solidFill>
                <a:highlight>
                  <a:schemeClr val="lt1"/>
                </a:highlight>
                <a:latin typeface="Helvetica Neue"/>
                <a:ea typeface="Helvetica Neue"/>
                <a:cs typeface="Helvetica Neue"/>
                <a:sym typeface="Helvetica Neue"/>
              </a:rPr>
              <a:t>noticias.js</a:t>
            </a:r>
            <a:r>
              <a:rPr lang="en-GB" sz="1600">
                <a:solidFill>
                  <a:schemeClr val="dk1"/>
                </a:solidFill>
                <a:highlight>
                  <a:schemeClr val="lt1"/>
                </a:highlight>
                <a:latin typeface="Helvetica Neue Light"/>
                <a:ea typeface="Helvetica Neue Light"/>
                <a:cs typeface="Helvetica Neue Light"/>
                <a:sym typeface="Helvetica Neue Light"/>
              </a:rPr>
              <a:t>, tenemos la clase </a:t>
            </a:r>
            <a:r>
              <a:rPr b="1" i="1" lang="en-GB" sz="1600">
                <a:solidFill>
                  <a:schemeClr val="dk1"/>
                </a:solidFill>
                <a:highlight>
                  <a:schemeClr val="lt1"/>
                </a:highlight>
                <a:latin typeface="Helvetica Neue"/>
                <a:ea typeface="Helvetica Neue"/>
                <a:cs typeface="Helvetica Neue"/>
                <a:sym typeface="Helvetica Neue"/>
              </a:rPr>
              <a:t>NoticiasBaseDAO</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Esta clase, la van a heredar las clases de cada uno de los tipos de persistencia que definimos. Por lo tanto, tendrán esto básico en común.</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388" name="Google Shape;388;p4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Capa de persistencia</a:t>
            </a:r>
            <a:endParaRPr i="1" sz="3600">
              <a:latin typeface="Anton"/>
              <a:ea typeface="Anton"/>
              <a:cs typeface="Anton"/>
              <a:sym typeface="Anton"/>
            </a:endParaRPr>
          </a:p>
        </p:txBody>
      </p:sp>
      <p:pic>
        <p:nvPicPr>
          <p:cNvPr id="389" name="Google Shape;389;p4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90" name="Google Shape;390;p47"/>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nvSpPr>
        <p:spPr>
          <a:xfrm>
            <a:off x="6167525" y="1006675"/>
            <a:ext cx="2478300" cy="3642000"/>
          </a:xfrm>
          <a:prstGeom prst="rect">
            <a:avLst/>
          </a:prstGeom>
          <a:noFill/>
          <a:ln>
            <a:noFill/>
          </a:ln>
        </p:spPr>
        <p:txBody>
          <a:bodyPr anchorCtr="0" anchor="t" bIns="91425" lIns="91425" spcFirstLastPara="1" rIns="91425" wrap="square" tIns="91425">
            <a:noAutofit/>
          </a:bodyPr>
          <a:lstStyle/>
          <a:p>
            <a:pPr indent="-185249" lvl="0" marL="269999"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Si el tipo de persistencia es “MEM” entonces, llamamos al archivo </a:t>
            </a:r>
            <a:r>
              <a:rPr b="1" i="1" lang="en-GB" sz="1500">
                <a:solidFill>
                  <a:schemeClr val="dk1"/>
                </a:solidFill>
                <a:highlight>
                  <a:schemeClr val="lt1"/>
                </a:highlight>
                <a:latin typeface="Helvetica Neue"/>
                <a:ea typeface="Helvetica Neue"/>
                <a:cs typeface="Helvetica Neue"/>
                <a:sym typeface="Helvetica Neue"/>
              </a:rPr>
              <a:t>noticiasMem.js</a:t>
            </a:r>
            <a:r>
              <a:rPr lang="en-GB" sz="1500">
                <a:solidFill>
                  <a:schemeClr val="dk1"/>
                </a:solidFill>
                <a:highlight>
                  <a:schemeClr val="lt1"/>
                </a:highlight>
                <a:latin typeface="Helvetica Neue Light"/>
                <a:ea typeface="Helvetica Neue Light"/>
                <a:cs typeface="Helvetica Neue Light"/>
                <a:sym typeface="Helvetica Neue Light"/>
              </a:rPr>
              <a:t> e instanciamos la clase </a:t>
            </a:r>
            <a:r>
              <a:rPr i="1" lang="en-GB" sz="1500">
                <a:solidFill>
                  <a:schemeClr val="dk1"/>
                </a:solidFill>
                <a:highlight>
                  <a:schemeClr val="lt1"/>
                </a:highlight>
                <a:latin typeface="Helvetica Neue Light"/>
                <a:ea typeface="Helvetica Neue Light"/>
                <a:cs typeface="Helvetica Neue Light"/>
                <a:sym typeface="Helvetica Neue Light"/>
              </a:rPr>
              <a:t>NoticiasMemDAO</a:t>
            </a:r>
            <a:r>
              <a:rPr lang="en-GB" sz="1500">
                <a:solidFill>
                  <a:schemeClr val="dk1"/>
                </a:solidFill>
                <a:highlight>
                  <a:schemeClr val="lt1"/>
                </a:highlight>
                <a:latin typeface="Helvetica Neue Light"/>
                <a:ea typeface="Helvetica Neue Light"/>
                <a:cs typeface="Helvetica Neue Light"/>
                <a:sym typeface="Helvetica Neue Light"/>
              </a:rPr>
              <a:t> como extensión de la clase de base.</a:t>
            </a:r>
            <a:endParaRPr sz="1500">
              <a:solidFill>
                <a:schemeClr val="dk1"/>
              </a:solidFill>
              <a:highlight>
                <a:schemeClr val="lt1"/>
              </a:highlight>
              <a:latin typeface="Helvetica Neue Light"/>
              <a:ea typeface="Helvetica Neue Light"/>
              <a:cs typeface="Helvetica Neue Light"/>
              <a:sym typeface="Helvetica Neue Light"/>
            </a:endParaRPr>
          </a:p>
          <a:p>
            <a:pPr indent="-185249" lvl="0" marL="269999" rtl="0" algn="l">
              <a:lnSpc>
                <a:spcPct val="115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En esta clase, están los métodos para persistir las noticias en memoria.</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396" name="Google Shape;396;p48"/>
          <p:cNvSpPr txBox="1"/>
          <p:nvPr/>
        </p:nvSpPr>
        <p:spPr>
          <a:xfrm>
            <a:off x="266100" y="1623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Capa de persistencia - En memoria</a:t>
            </a:r>
            <a:endParaRPr i="1" sz="3600">
              <a:latin typeface="Anton"/>
              <a:ea typeface="Anton"/>
              <a:cs typeface="Anton"/>
              <a:sym typeface="Anton"/>
            </a:endParaRPr>
          </a:p>
        </p:txBody>
      </p:sp>
      <p:pic>
        <p:nvPicPr>
          <p:cNvPr id="397" name="Google Shape;397;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8" name="Google Shape;398;p48"/>
          <p:cNvPicPr preferRelativeResize="0"/>
          <p:nvPr/>
        </p:nvPicPr>
        <p:blipFill>
          <a:blip r:embed="rId4">
            <a:alphaModFix/>
          </a:blip>
          <a:stretch>
            <a:fillRect/>
          </a:stretch>
        </p:blipFill>
        <p:spPr>
          <a:xfrm>
            <a:off x="381575" y="1153875"/>
            <a:ext cx="3006479" cy="3642000"/>
          </a:xfrm>
          <a:prstGeom prst="rect">
            <a:avLst/>
          </a:prstGeom>
          <a:noFill/>
          <a:ln cap="flat" cmpd="sng" w="19050">
            <a:solidFill>
              <a:schemeClr val="dk2"/>
            </a:solidFill>
            <a:prstDash val="solid"/>
            <a:round/>
            <a:headEnd len="sm" w="sm" type="none"/>
            <a:tailEnd len="sm" w="sm" type="none"/>
          </a:ln>
        </p:spPr>
      </p:pic>
      <p:pic>
        <p:nvPicPr>
          <p:cNvPr id="399" name="Google Shape;399;p48"/>
          <p:cNvPicPr preferRelativeResize="0"/>
          <p:nvPr/>
        </p:nvPicPr>
        <p:blipFill>
          <a:blip r:embed="rId5">
            <a:alphaModFix/>
          </a:blip>
          <a:stretch>
            <a:fillRect/>
          </a:stretch>
        </p:blipFill>
        <p:spPr>
          <a:xfrm>
            <a:off x="3458975" y="1166439"/>
            <a:ext cx="2790022" cy="3616873"/>
          </a:xfrm>
          <a:prstGeom prst="rect">
            <a:avLst/>
          </a:prstGeom>
          <a:noFill/>
          <a:ln cap="flat" cmpd="sng" w="19050">
            <a:solidFill>
              <a:schemeClr val="dk2"/>
            </a:solidFill>
            <a:prstDash val="solid"/>
            <a:round/>
            <a:headEnd len="sm" w="sm" type="none"/>
            <a:tailEnd len="sm" w="sm" type="none"/>
          </a:ln>
        </p:spPr>
      </p:pic>
      <p:pic>
        <p:nvPicPr>
          <p:cNvPr id="400" name="Google Shape;400;p48"/>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nvSpPr>
        <p:spPr>
          <a:xfrm>
            <a:off x="3502350" y="1235275"/>
            <a:ext cx="5226600" cy="3642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Al persistir en memoria, no tenemos un id ni fecha y hora de creación automáticas como pasa con Mongo por ejemplo.</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Entonces, en el método que vimos de </a:t>
            </a:r>
            <a:r>
              <a:rPr i="1" lang="en-GB" sz="1500">
                <a:solidFill>
                  <a:schemeClr val="lt2"/>
                </a:solidFill>
                <a:highlight>
                  <a:schemeClr val="dk2"/>
                </a:highlight>
                <a:latin typeface="Helvetica Neue Light"/>
                <a:ea typeface="Helvetica Neue Light"/>
                <a:cs typeface="Helvetica Neue Light"/>
                <a:sym typeface="Helvetica Neue Light"/>
              </a:rPr>
              <a:t>guardarNoticia()</a:t>
            </a:r>
            <a:r>
              <a:rPr lang="en-GB" sz="1500">
                <a:solidFill>
                  <a:schemeClr val="dk1"/>
                </a:solidFill>
                <a:highlight>
                  <a:schemeClr val="lt1"/>
                </a:highlight>
                <a:latin typeface="Helvetica Neue Light"/>
                <a:ea typeface="Helvetica Neue Light"/>
                <a:cs typeface="Helvetica Neue Light"/>
                <a:sym typeface="Helvetica Neue Light"/>
              </a:rPr>
              <a:t> de la clase </a:t>
            </a:r>
            <a:r>
              <a:rPr i="1" lang="en-GB" sz="1500">
                <a:solidFill>
                  <a:schemeClr val="dk1"/>
                </a:solidFill>
                <a:highlight>
                  <a:schemeClr val="lt1"/>
                </a:highlight>
                <a:latin typeface="Helvetica Neue Light"/>
                <a:ea typeface="Helvetica Neue Light"/>
                <a:cs typeface="Helvetica Neue Light"/>
                <a:sym typeface="Helvetica Neue Light"/>
              </a:rPr>
              <a:t>NoticiasMemDAO</a:t>
            </a:r>
            <a:r>
              <a:rPr lang="en-GB" sz="1500">
                <a:solidFill>
                  <a:schemeClr val="dk1"/>
                </a:solidFill>
                <a:highlight>
                  <a:schemeClr val="lt1"/>
                </a:highlight>
                <a:latin typeface="Helvetica Neue Light"/>
                <a:ea typeface="Helvetica Neue Light"/>
                <a:cs typeface="Helvetica Neue Light"/>
                <a:sym typeface="Helvetica Neue Light"/>
              </a:rPr>
              <a:t>, tenemos que crear un Id y un objeto de fecha y hora.</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15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Con ésto, tenemos en la carpeta </a:t>
            </a:r>
            <a:r>
              <a:rPr b="1" i="1" lang="en-GB" sz="1500">
                <a:solidFill>
                  <a:schemeClr val="dk1"/>
                </a:solidFill>
                <a:highlight>
                  <a:schemeClr val="lt1"/>
                </a:highlight>
                <a:latin typeface="Helvetica Neue"/>
                <a:ea typeface="Helvetica Neue"/>
                <a:cs typeface="Helvetica Neue"/>
                <a:sym typeface="Helvetica Neue"/>
              </a:rPr>
              <a:t>DTOs</a:t>
            </a:r>
            <a:r>
              <a:rPr lang="en-GB" sz="1500">
                <a:solidFill>
                  <a:schemeClr val="dk1"/>
                </a:solidFill>
                <a:highlight>
                  <a:schemeClr val="lt1"/>
                </a:highlight>
                <a:latin typeface="Helvetica Neue Light"/>
                <a:ea typeface="Helvetica Neue Light"/>
                <a:cs typeface="Helvetica Neue Light"/>
                <a:sym typeface="Helvetica Neue Light"/>
              </a:rPr>
              <a:t>, archivo </a:t>
            </a:r>
            <a:r>
              <a:rPr b="1" i="1" lang="en-GB" sz="1500">
                <a:solidFill>
                  <a:schemeClr val="dk1"/>
                </a:solidFill>
                <a:highlight>
                  <a:schemeClr val="lt1"/>
                </a:highlight>
                <a:latin typeface="Helvetica Neue"/>
                <a:ea typeface="Helvetica Neue"/>
                <a:cs typeface="Helvetica Neue"/>
                <a:sym typeface="Helvetica Neue"/>
              </a:rPr>
              <a:t>noticias.js</a:t>
            </a:r>
            <a:r>
              <a:rPr lang="en-GB" sz="1500">
                <a:solidFill>
                  <a:schemeClr val="dk1"/>
                </a:solidFill>
                <a:highlight>
                  <a:schemeClr val="lt1"/>
                </a:highlight>
                <a:latin typeface="Helvetica Neue Light"/>
                <a:ea typeface="Helvetica Neue Light"/>
                <a:cs typeface="Helvetica Neue Light"/>
                <a:sym typeface="Helvetica Neue Light"/>
              </a:rPr>
              <a:t>, una función que agrega al objeto de la nueva noticia el id y la fecha y hora de creación de la misma.</a:t>
            </a:r>
            <a:endParaRPr sz="1500">
              <a:solidFill>
                <a:schemeClr val="dk1"/>
              </a:solidFill>
              <a:highlight>
                <a:schemeClr val="lt1"/>
              </a:highlight>
              <a:latin typeface="Helvetica Neue Light"/>
              <a:ea typeface="Helvetica Neue Light"/>
              <a:cs typeface="Helvetica Neue Light"/>
              <a:sym typeface="Helvetica Neue Light"/>
            </a:endParaRPr>
          </a:p>
        </p:txBody>
      </p:sp>
      <p:pic>
        <p:nvPicPr>
          <p:cNvPr id="406" name="Google Shape;406;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7" name="Google Shape;407;p49"/>
          <p:cNvPicPr preferRelativeResize="0"/>
          <p:nvPr/>
        </p:nvPicPr>
        <p:blipFill>
          <a:blip r:embed="rId4">
            <a:alphaModFix/>
          </a:blip>
          <a:stretch>
            <a:fillRect/>
          </a:stretch>
        </p:blipFill>
        <p:spPr>
          <a:xfrm>
            <a:off x="381000" y="1284125"/>
            <a:ext cx="3121307" cy="1194812"/>
          </a:xfrm>
          <a:prstGeom prst="rect">
            <a:avLst/>
          </a:prstGeom>
          <a:noFill/>
          <a:ln cap="flat" cmpd="sng" w="19050">
            <a:solidFill>
              <a:schemeClr val="dk2"/>
            </a:solidFill>
            <a:prstDash val="solid"/>
            <a:round/>
            <a:headEnd len="sm" w="sm" type="none"/>
            <a:tailEnd len="sm" w="sm" type="none"/>
          </a:ln>
        </p:spPr>
      </p:pic>
      <p:pic>
        <p:nvPicPr>
          <p:cNvPr id="408" name="Google Shape;408;p49"/>
          <p:cNvPicPr preferRelativeResize="0"/>
          <p:nvPr/>
        </p:nvPicPr>
        <p:blipFill>
          <a:blip r:embed="rId5">
            <a:alphaModFix/>
          </a:blip>
          <a:stretch>
            <a:fillRect/>
          </a:stretch>
        </p:blipFill>
        <p:spPr>
          <a:xfrm>
            <a:off x="457200" y="2584300"/>
            <a:ext cx="2945212" cy="1846725"/>
          </a:xfrm>
          <a:prstGeom prst="rect">
            <a:avLst/>
          </a:prstGeom>
          <a:noFill/>
          <a:ln cap="flat" cmpd="sng" w="19050">
            <a:solidFill>
              <a:schemeClr val="dk2"/>
            </a:solidFill>
            <a:prstDash val="solid"/>
            <a:round/>
            <a:headEnd len="sm" w="sm" type="none"/>
            <a:tailEnd len="sm" w="sm" type="none"/>
          </a:ln>
        </p:spPr>
      </p:pic>
      <p:sp>
        <p:nvSpPr>
          <p:cNvPr id="409" name="Google Shape;409;p49"/>
          <p:cNvSpPr txBox="1"/>
          <p:nvPr/>
        </p:nvSpPr>
        <p:spPr>
          <a:xfrm>
            <a:off x="266100" y="1623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Capa de persistencia - En memoria</a:t>
            </a:r>
            <a:endParaRPr i="1" sz="3600">
              <a:latin typeface="Anton"/>
              <a:ea typeface="Anton"/>
              <a:cs typeface="Anton"/>
              <a:sym typeface="Anton"/>
            </a:endParaRPr>
          </a:p>
        </p:txBody>
      </p:sp>
      <p:pic>
        <p:nvPicPr>
          <p:cNvPr id="410" name="Google Shape;410;p49"/>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nvSpPr>
        <p:spPr>
          <a:xfrm>
            <a:off x="491900" y="1159075"/>
            <a:ext cx="8127900" cy="3642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Si el tipo de persistencia es “FILE” llamamos al archivo </a:t>
            </a:r>
            <a:r>
              <a:rPr b="1" i="1" lang="en-GB" sz="1600">
                <a:solidFill>
                  <a:schemeClr val="dk1"/>
                </a:solidFill>
                <a:highlight>
                  <a:schemeClr val="lt1"/>
                </a:highlight>
                <a:latin typeface="Helvetica Neue"/>
                <a:ea typeface="Helvetica Neue"/>
                <a:cs typeface="Helvetica Neue"/>
                <a:sym typeface="Helvetica Neue"/>
              </a:rPr>
              <a:t>noticiasFile.js</a:t>
            </a:r>
            <a:r>
              <a:rPr lang="en-GB" sz="1600">
                <a:solidFill>
                  <a:schemeClr val="dk1"/>
                </a:solidFill>
                <a:highlight>
                  <a:schemeClr val="lt1"/>
                </a:highlight>
                <a:latin typeface="Helvetica Neue Light"/>
                <a:ea typeface="Helvetica Neue Light"/>
                <a:cs typeface="Helvetica Neue Light"/>
                <a:sym typeface="Helvetica Neue Light"/>
              </a:rPr>
              <a:t> el cual tiene la clase </a:t>
            </a:r>
            <a:r>
              <a:rPr i="1" lang="en-GB" sz="1600">
                <a:solidFill>
                  <a:schemeClr val="dk1"/>
                </a:solidFill>
                <a:highlight>
                  <a:schemeClr val="lt1"/>
                </a:highlight>
                <a:latin typeface="Helvetica Neue Light"/>
                <a:ea typeface="Helvetica Neue Light"/>
                <a:cs typeface="Helvetica Neue Light"/>
                <a:sym typeface="Helvetica Neue Light"/>
              </a:rPr>
              <a:t>NoticiasFileDAO </a:t>
            </a:r>
            <a:r>
              <a:rPr lang="en-GB" sz="1600">
                <a:solidFill>
                  <a:schemeClr val="dk1"/>
                </a:solidFill>
                <a:highlight>
                  <a:schemeClr val="lt1"/>
                </a:highlight>
                <a:latin typeface="Helvetica Neue Light"/>
                <a:ea typeface="Helvetica Neue Light"/>
                <a:cs typeface="Helvetica Neue Light"/>
                <a:sym typeface="Helvetica Neue Light"/>
              </a:rPr>
              <a:t>como extensión de la clase base.</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éste, debemos especificarle el nombre y ubicación del archivo en cuál vamos a persistir la información (lo hacemos al instanciar la clase en el archivo </a:t>
            </a:r>
            <a:r>
              <a:rPr i="1" lang="en-GB" sz="1600">
                <a:solidFill>
                  <a:schemeClr val="dk1"/>
                </a:solidFill>
                <a:highlight>
                  <a:schemeClr val="lt1"/>
                </a:highlight>
                <a:latin typeface="Helvetica Neue Light"/>
                <a:ea typeface="Helvetica Neue Light"/>
                <a:cs typeface="Helvetica Neue Light"/>
                <a:sym typeface="Helvetica Neue Light"/>
              </a:rPr>
              <a:t>noticiasFactory.js</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Tenemos entonces en esta clase todos los métodos para persistir las noticias en un archivo.</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Vemos el código de como nos quedan los distintos métodos en la siguiente diapositiva.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416" name="Google Shape;416;p50"/>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Capa de persistencia - En archivo</a:t>
            </a:r>
            <a:endParaRPr i="1" sz="3600">
              <a:latin typeface="Anton"/>
              <a:ea typeface="Anton"/>
              <a:cs typeface="Anton"/>
              <a:sym typeface="Anton"/>
            </a:endParaRPr>
          </a:p>
        </p:txBody>
      </p:sp>
      <p:pic>
        <p:nvPicPr>
          <p:cNvPr id="417" name="Google Shape;417;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8" name="Google Shape;418;p50"/>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nvSpPr>
        <p:spPr>
          <a:xfrm>
            <a:off x="1899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Capa de persistencia - En archivo</a:t>
            </a:r>
            <a:endParaRPr i="1" sz="3600">
              <a:latin typeface="Anton"/>
              <a:ea typeface="Anton"/>
              <a:cs typeface="Anton"/>
              <a:sym typeface="Anton"/>
            </a:endParaRPr>
          </a:p>
        </p:txBody>
      </p:sp>
      <p:pic>
        <p:nvPicPr>
          <p:cNvPr id="424" name="Google Shape;424;p5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5" name="Google Shape;425;p51"/>
          <p:cNvPicPr preferRelativeResize="0"/>
          <p:nvPr/>
        </p:nvPicPr>
        <p:blipFill>
          <a:blip r:embed="rId4">
            <a:alphaModFix/>
          </a:blip>
          <a:stretch>
            <a:fillRect/>
          </a:stretch>
        </p:blipFill>
        <p:spPr>
          <a:xfrm>
            <a:off x="762000" y="921100"/>
            <a:ext cx="3389549" cy="4063750"/>
          </a:xfrm>
          <a:prstGeom prst="rect">
            <a:avLst/>
          </a:prstGeom>
          <a:noFill/>
          <a:ln>
            <a:noFill/>
          </a:ln>
        </p:spPr>
      </p:pic>
      <p:pic>
        <p:nvPicPr>
          <p:cNvPr id="426" name="Google Shape;426;p51"/>
          <p:cNvPicPr preferRelativeResize="0"/>
          <p:nvPr/>
        </p:nvPicPr>
        <p:blipFill>
          <a:blip r:embed="rId5">
            <a:alphaModFix/>
          </a:blip>
          <a:stretch>
            <a:fillRect/>
          </a:stretch>
        </p:blipFill>
        <p:spPr>
          <a:xfrm>
            <a:off x="4773275" y="1330800"/>
            <a:ext cx="3981174" cy="3142208"/>
          </a:xfrm>
          <a:prstGeom prst="rect">
            <a:avLst/>
          </a:prstGeom>
          <a:noFill/>
          <a:ln>
            <a:noFill/>
          </a:ln>
        </p:spPr>
      </p:pic>
      <p:sp>
        <p:nvSpPr>
          <p:cNvPr id="427" name="Google Shape;427;p51"/>
          <p:cNvSpPr txBox="1"/>
          <p:nvPr/>
        </p:nvSpPr>
        <p:spPr>
          <a:xfrm>
            <a:off x="304800" y="990600"/>
            <a:ext cx="4146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300"/>
              </a:spcBef>
              <a:spcAft>
                <a:spcPts val="0"/>
              </a:spcAft>
              <a:buClr>
                <a:srgbClr val="3CEFAB"/>
              </a:buClr>
              <a:buSzPts val="2000"/>
              <a:buFont typeface="Helvetica Neue"/>
              <a:buAutoNum type="arabicPeriod"/>
            </a:pPr>
            <a:r>
              <a:t/>
            </a:r>
            <a:endParaRPr>
              <a:latin typeface="Helvetica Neue"/>
              <a:ea typeface="Helvetica Neue"/>
              <a:cs typeface="Helvetica Neue"/>
              <a:sym typeface="Helvetica Neue"/>
            </a:endParaRPr>
          </a:p>
        </p:txBody>
      </p:sp>
      <p:sp>
        <p:nvSpPr>
          <p:cNvPr id="428" name="Google Shape;428;p51"/>
          <p:cNvSpPr txBox="1"/>
          <p:nvPr/>
        </p:nvSpPr>
        <p:spPr>
          <a:xfrm>
            <a:off x="4346500" y="990600"/>
            <a:ext cx="4146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300"/>
              </a:spcBef>
              <a:spcAft>
                <a:spcPts val="0"/>
              </a:spcAft>
              <a:buClr>
                <a:srgbClr val="3CEFAB"/>
              </a:buClr>
              <a:buSzPts val="2000"/>
              <a:buFont typeface="Helvetica Neue"/>
              <a:buAutoNum type="arabicPeriod" startAt="2"/>
            </a:pPr>
            <a:r>
              <a:t/>
            </a:r>
            <a:endParaRPr>
              <a:latin typeface="Helvetica Neue"/>
              <a:ea typeface="Helvetica Neue"/>
              <a:cs typeface="Helvetica Neue"/>
              <a:sym typeface="Helvetica Neue"/>
            </a:endParaRPr>
          </a:p>
        </p:txBody>
      </p:sp>
      <p:sp>
        <p:nvSpPr>
          <p:cNvPr id="429" name="Google Shape;429;p51"/>
          <p:cNvSpPr txBox="1"/>
          <p:nvPr/>
        </p:nvSpPr>
        <p:spPr>
          <a:xfrm>
            <a:off x="3030000" y="2833425"/>
            <a:ext cx="414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1000"/>
              </a:spcAft>
              <a:buNone/>
            </a:pPr>
            <a:r>
              <a:t/>
            </a:r>
            <a:endParaRPr/>
          </a:p>
        </p:txBody>
      </p:sp>
      <p:pic>
        <p:nvPicPr>
          <p:cNvPr id="430" name="Google Shape;430;p51"/>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16"/>
          <p:cNvSpPr txBox="1"/>
          <p:nvPr/>
        </p:nvSpPr>
        <p:spPr>
          <a:xfrm>
            <a:off x="1806350" y="1944250"/>
            <a:ext cx="5449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E0FF00"/>
                </a:solidFill>
                <a:latin typeface="Anton"/>
                <a:ea typeface="Anton"/>
                <a:cs typeface="Anton"/>
                <a:sym typeface="Anton"/>
              </a:rPr>
              <a:t>STACK MERN</a:t>
            </a:r>
            <a:endParaRPr i="1" sz="3600">
              <a:solidFill>
                <a:srgbClr val="E0FF00"/>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6" name="Google Shape;436;p52"/>
          <p:cNvPicPr preferRelativeResize="0"/>
          <p:nvPr/>
        </p:nvPicPr>
        <p:blipFill>
          <a:blip r:embed="rId4">
            <a:alphaModFix/>
          </a:blip>
          <a:stretch>
            <a:fillRect/>
          </a:stretch>
        </p:blipFill>
        <p:spPr>
          <a:xfrm>
            <a:off x="508951" y="1086000"/>
            <a:ext cx="3921875" cy="3876850"/>
          </a:xfrm>
          <a:prstGeom prst="rect">
            <a:avLst/>
          </a:prstGeom>
          <a:noFill/>
          <a:ln cap="flat" cmpd="sng" w="19050">
            <a:solidFill>
              <a:schemeClr val="dk2"/>
            </a:solidFill>
            <a:prstDash val="solid"/>
            <a:round/>
            <a:headEnd len="sm" w="sm" type="none"/>
            <a:tailEnd len="sm" w="sm" type="none"/>
          </a:ln>
        </p:spPr>
      </p:pic>
      <p:pic>
        <p:nvPicPr>
          <p:cNvPr id="437" name="Google Shape;437;p52"/>
          <p:cNvPicPr preferRelativeResize="0"/>
          <p:nvPr/>
        </p:nvPicPr>
        <p:blipFill>
          <a:blip r:embed="rId5">
            <a:alphaModFix/>
          </a:blip>
          <a:stretch>
            <a:fillRect/>
          </a:stretch>
        </p:blipFill>
        <p:spPr>
          <a:xfrm>
            <a:off x="4894743" y="1335346"/>
            <a:ext cx="3921875" cy="3256431"/>
          </a:xfrm>
          <a:prstGeom prst="rect">
            <a:avLst/>
          </a:prstGeom>
          <a:noFill/>
          <a:ln cap="flat" cmpd="sng" w="19050">
            <a:solidFill>
              <a:schemeClr val="dk2"/>
            </a:solidFill>
            <a:prstDash val="solid"/>
            <a:round/>
            <a:headEnd len="sm" w="sm" type="none"/>
            <a:tailEnd len="sm" w="sm" type="none"/>
          </a:ln>
        </p:spPr>
      </p:pic>
      <p:sp>
        <p:nvSpPr>
          <p:cNvPr id="438" name="Google Shape;438;p52"/>
          <p:cNvSpPr txBox="1"/>
          <p:nvPr/>
        </p:nvSpPr>
        <p:spPr>
          <a:xfrm>
            <a:off x="0" y="685800"/>
            <a:ext cx="414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1000"/>
              </a:spcAft>
              <a:buNone/>
            </a:pPr>
            <a:r>
              <a:t/>
            </a:r>
            <a:endParaRPr/>
          </a:p>
        </p:txBody>
      </p:sp>
      <p:sp>
        <p:nvSpPr>
          <p:cNvPr id="439" name="Google Shape;439;p52"/>
          <p:cNvSpPr txBox="1"/>
          <p:nvPr/>
        </p:nvSpPr>
        <p:spPr>
          <a:xfrm>
            <a:off x="4554000" y="928425"/>
            <a:ext cx="4146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300"/>
              </a:spcBef>
              <a:spcAft>
                <a:spcPts val="0"/>
              </a:spcAft>
              <a:buClr>
                <a:srgbClr val="3CEFAB"/>
              </a:buClr>
              <a:buSzPts val="2000"/>
              <a:buFont typeface="Helvetica Neue"/>
              <a:buAutoNum type="arabicPeriod" startAt="4"/>
            </a:pPr>
            <a:r>
              <a:t/>
            </a:r>
            <a:endParaRPr>
              <a:latin typeface="Helvetica Neue"/>
              <a:ea typeface="Helvetica Neue"/>
              <a:cs typeface="Helvetica Neue"/>
              <a:sym typeface="Helvetica Neue"/>
            </a:endParaRPr>
          </a:p>
        </p:txBody>
      </p:sp>
      <p:sp>
        <p:nvSpPr>
          <p:cNvPr id="440" name="Google Shape;440;p52"/>
          <p:cNvSpPr txBox="1"/>
          <p:nvPr/>
        </p:nvSpPr>
        <p:spPr>
          <a:xfrm>
            <a:off x="52775" y="949800"/>
            <a:ext cx="4146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300"/>
              </a:spcBef>
              <a:spcAft>
                <a:spcPts val="0"/>
              </a:spcAft>
              <a:buClr>
                <a:srgbClr val="3CEFAB"/>
              </a:buClr>
              <a:buSzPts val="2000"/>
              <a:buFont typeface="Helvetica Neue"/>
              <a:buAutoNum type="arabicPeriod" startAt="3"/>
            </a:pPr>
            <a:r>
              <a:t/>
            </a:r>
            <a:endParaRPr>
              <a:latin typeface="Helvetica Neue"/>
              <a:ea typeface="Helvetica Neue"/>
              <a:cs typeface="Helvetica Neue"/>
              <a:sym typeface="Helvetica Neue"/>
            </a:endParaRPr>
          </a:p>
        </p:txBody>
      </p:sp>
      <p:sp>
        <p:nvSpPr>
          <p:cNvPr id="441" name="Google Shape;441;p52"/>
          <p:cNvSpPr txBox="1"/>
          <p:nvPr/>
        </p:nvSpPr>
        <p:spPr>
          <a:xfrm>
            <a:off x="1899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Capa de persistencia - En archivo</a:t>
            </a:r>
            <a:endParaRPr i="1" sz="3600">
              <a:latin typeface="Anton"/>
              <a:ea typeface="Anton"/>
              <a:cs typeface="Anton"/>
              <a:sym typeface="Anton"/>
            </a:endParaRPr>
          </a:p>
        </p:txBody>
      </p:sp>
      <p:pic>
        <p:nvPicPr>
          <p:cNvPr id="442" name="Google Shape;442;p52"/>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nvSpPr>
        <p:spPr>
          <a:xfrm>
            <a:off x="4645350" y="1082875"/>
            <a:ext cx="4382700" cy="3642000"/>
          </a:xfrm>
          <a:prstGeom prst="rect">
            <a:avLst/>
          </a:prstGeom>
          <a:noFill/>
          <a:ln>
            <a:noFill/>
          </a:ln>
        </p:spPr>
        <p:txBody>
          <a:bodyPr anchorCtr="0" anchor="t" bIns="91425" lIns="91425" spcFirstLastPara="1" rIns="91425" wrap="square" tIns="91425">
            <a:noAutofit/>
          </a:bodyPr>
          <a:lstStyle/>
          <a:p>
            <a:pPr indent="-185249" lvl="0" marL="269999"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Si el tipo de persistencia es “MONGO” llamamos al archivo </a:t>
            </a:r>
            <a:r>
              <a:rPr b="1" i="1" lang="en-GB" sz="1500">
                <a:solidFill>
                  <a:schemeClr val="dk1"/>
                </a:solidFill>
                <a:highlight>
                  <a:schemeClr val="lt1"/>
                </a:highlight>
                <a:latin typeface="Helvetica Neue"/>
                <a:ea typeface="Helvetica Neue"/>
                <a:cs typeface="Helvetica Neue"/>
                <a:sym typeface="Helvetica Neue"/>
              </a:rPr>
              <a:t>noticiasDBMongo.js</a:t>
            </a:r>
            <a:r>
              <a:rPr lang="en-GB" sz="1500">
                <a:solidFill>
                  <a:schemeClr val="dk1"/>
                </a:solidFill>
                <a:highlight>
                  <a:schemeClr val="lt1"/>
                </a:highlight>
                <a:latin typeface="Helvetica Neue Light"/>
                <a:ea typeface="Helvetica Neue Light"/>
                <a:cs typeface="Helvetica Neue Light"/>
                <a:sym typeface="Helvetica Neue Light"/>
              </a:rPr>
              <a:t> el cual tiene la clase </a:t>
            </a:r>
            <a:r>
              <a:rPr i="1" lang="en-GB" sz="1500">
                <a:solidFill>
                  <a:schemeClr val="dk1"/>
                </a:solidFill>
                <a:highlight>
                  <a:schemeClr val="lt1"/>
                </a:highlight>
                <a:latin typeface="Helvetica Neue Light"/>
                <a:ea typeface="Helvetica Neue Light"/>
                <a:cs typeface="Helvetica Neue Light"/>
                <a:sym typeface="Helvetica Neue Light"/>
              </a:rPr>
              <a:t>NoticiasDBMongoDAO </a:t>
            </a:r>
            <a:r>
              <a:rPr lang="en-GB" sz="1500">
                <a:solidFill>
                  <a:schemeClr val="dk1"/>
                </a:solidFill>
                <a:highlight>
                  <a:schemeClr val="lt1"/>
                </a:highlight>
                <a:latin typeface="Helvetica Neue Light"/>
                <a:ea typeface="Helvetica Neue Light"/>
                <a:cs typeface="Helvetica Neue Light"/>
                <a:sym typeface="Helvetica Neue Light"/>
              </a:rPr>
              <a:t>como extensión de la clase base.</a:t>
            </a:r>
            <a:endParaRPr sz="1500">
              <a:solidFill>
                <a:schemeClr val="dk1"/>
              </a:solidFill>
              <a:highlight>
                <a:schemeClr val="lt1"/>
              </a:highlight>
              <a:latin typeface="Helvetica Neue Light"/>
              <a:ea typeface="Helvetica Neue Light"/>
              <a:cs typeface="Helvetica Neue Light"/>
              <a:sym typeface="Helvetica Neue Light"/>
            </a:endParaRPr>
          </a:p>
          <a:p>
            <a:pPr indent="-185249" lvl="0" marL="269999"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Al instanciar la clase en el archivo noticiasFactory.js debemos definirle el nombre de la base de datos a la cual se va a conectar y el nombre de la colección.</a:t>
            </a:r>
            <a:endParaRPr sz="1500">
              <a:solidFill>
                <a:schemeClr val="dk1"/>
              </a:solidFill>
              <a:highlight>
                <a:schemeClr val="lt1"/>
              </a:highlight>
              <a:latin typeface="Helvetica Neue Light"/>
              <a:ea typeface="Helvetica Neue Light"/>
              <a:cs typeface="Helvetica Neue Light"/>
              <a:sym typeface="Helvetica Neue Light"/>
            </a:endParaRPr>
          </a:p>
          <a:p>
            <a:pPr indent="-185249" lvl="0" marL="269999" rtl="0" algn="l">
              <a:lnSpc>
                <a:spcPct val="115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Usamos MongoClient y en primer lugar creamos la conexión a la base de datos.</a:t>
            </a:r>
            <a:endParaRPr sz="1500">
              <a:solidFill>
                <a:schemeClr val="dk1"/>
              </a:solidFill>
              <a:highlight>
                <a:schemeClr val="lt1"/>
              </a:highlight>
              <a:latin typeface="Helvetica Neue Light"/>
              <a:ea typeface="Helvetica Neue Light"/>
              <a:cs typeface="Helvetica Neue Light"/>
              <a:sym typeface="Helvetica Neue Light"/>
            </a:endParaRPr>
          </a:p>
        </p:txBody>
      </p:sp>
      <p:pic>
        <p:nvPicPr>
          <p:cNvPr id="448" name="Google Shape;448;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9" name="Google Shape;449;p53"/>
          <p:cNvPicPr preferRelativeResize="0"/>
          <p:nvPr/>
        </p:nvPicPr>
        <p:blipFill>
          <a:blip r:embed="rId4">
            <a:alphaModFix/>
          </a:blip>
          <a:stretch>
            <a:fillRect/>
          </a:stretch>
        </p:blipFill>
        <p:spPr>
          <a:xfrm>
            <a:off x="194100" y="1127000"/>
            <a:ext cx="4435142" cy="3456425"/>
          </a:xfrm>
          <a:prstGeom prst="rect">
            <a:avLst/>
          </a:prstGeom>
          <a:noFill/>
          <a:ln cap="flat" cmpd="sng" w="19050">
            <a:solidFill>
              <a:schemeClr val="dk2"/>
            </a:solidFill>
            <a:prstDash val="solid"/>
            <a:round/>
            <a:headEnd len="sm" w="sm" type="none"/>
            <a:tailEnd len="sm" w="sm" type="none"/>
          </a:ln>
        </p:spPr>
      </p:pic>
      <p:sp>
        <p:nvSpPr>
          <p:cNvPr id="450" name="Google Shape;450;p53"/>
          <p:cNvSpPr txBox="1"/>
          <p:nvPr/>
        </p:nvSpPr>
        <p:spPr>
          <a:xfrm>
            <a:off x="1899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Capa de persistencia - </a:t>
            </a:r>
            <a:r>
              <a:rPr i="1" lang="en-GB" sz="3600">
                <a:solidFill>
                  <a:schemeClr val="dk1"/>
                </a:solidFill>
                <a:latin typeface="Anton"/>
                <a:ea typeface="Anton"/>
                <a:cs typeface="Anton"/>
                <a:sym typeface="Anton"/>
              </a:rPr>
              <a:t>En MongoDB</a:t>
            </a:r>
            <a:endParaRPr i="1" sz="3600">
              <a:latin typeface="Anton"/>
              <a:ea typeface="Anton"/>
              <a:cs typeface="Anton"/>
              <a:sym typeface="Anton"/>
            </a:endParaRPr>
          </a:p>
        </p:txBody>
      </p:sp>
      <p:pic>
        <p:nvPicPr>
          <p:cNvPr id="451" name="Google Shape;451;p53"/>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4"/>
          <p:cNvPicPr preferRelativeResize="0"/>
          <p:nvPr/>
        </p:nvPicPr>
        <p:blipFill>
          <a:blip r:embed="rId3">
            <a:alphaModFix/>
          </a:blip>
          <a:stretch>
            <a:fillRect/>
          </a:stretch>
        </p:blipFill>
        <p:spPr>
          <a:xfrm>
            <a:off x="4152144" y="3018860"/>
            <a:ext cx="3570957" cy="1760670"/>
          </a:xfrm>
          <a:prstGeom prst="rect">
            <a:avLst/>
          </a:prstGeom>
          <a:noFill/>
          <a:ln cap="flat" cmpd="sng" w="19050">
            <a:solidFill>
              <a:schemeClr val="dk2"/>
            </a:solidFill>
            <a:prstDash val="solid"/>
            <a:round/>
            <a:headEnd len="sm" w="sm" type="none"/>
            <a:tailEnd len="sm" w="sm" type="none"/>
          </a:ln>
        </p:spPr>
      </p:pic>
      <p:sp>
        <p:nvSpPr>
          <p:cNvPr id="457" name="Google Shape;457;p54"/>
          <p:cNvSpPr txBox="1"/>
          <p:nvPr/>
        </p:nvSpPr>
        <p:spPr>
          <a:xfrm>
            <a:off x="3981175" y="778075"/>
            <a:ext cx="4666200" cy="2263200"/>
          </a:xfrm>
          <a:prstGeom prst="rect">
            <a:avLst/>
          </a:prstGeom>
          <a:noFill/>
          <a:ln>
            <a:noFill/>
          </a:ln>
        </p:spPr>
        <p:txBody>
          <a:bodyPr anchorCtr="0" anchor="t" bIns="91425" lIns="91425" spcFirstLastPara="1" rIns="91425" wrap="square" tIns="91425">
            <a:noAutofit/>
          </a:bodyPr>
          <a:lstStyle/>
          <a:p>
            <a:pPr indent="-185249" lvl="0" marL="269999"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Luego, tenemos todos los métodos para persistir las noticias en MongoDB.</a:t>
            </a:r>
            <a:endParaRPr sz="1500">
              <a:solidFill>
                <a:schemeClr val="dk1"/>
              </a:solidFill>
              <a:highlight>
                <a:schemeClr val="lt1"/>
              </a:highlight>
              <a:latin typeface="Helvetica Neue Light"/>
              <a:ea typeface="Helvetica Neue Light"/>
              <a:cs typeface="Helvetica Neue Light"/>
              <a:sym typeface="Helvetica Neue Light"/>
            </a:endParaRPr>
          </a:p>
          <a:p>
            <a:pPr indent="-185249" lvl="0" marL="269999" rtl="0" algn="l">
              <a:lnSpc>
                <a:spcPct val="115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En el método de </a:t>
            </a:r>
            <a:r>
              <a:rPr i="1" lang="en-GB" sz="1500">
                <a:solidFill>
                  <a:schemeClr val="lt2"/>
                </a:solidFill>
                <a:highlight>
                  <a:schemeClr val="dk2"/>
                </a:highlight>
                <a:latin typeface="Helvetica Neue Light"/>
                <a:ea typeface="Helvetica Neue Light"/>
                <a:cs typeface="Helvetica Neue Light"/>
                <a:sym typeface="Helvetica Neue Light"/>
              </a:rPr>
              <a:t>borrarNoticia()</a:t>
            </a:r>
            <a:r>
              <a:rPr lang="en-GB" sz="1500">
                <a:solidFill>
                  <a:schemeClr val="dk1"/>
                </a:solidFill>
                <a:highlight>
                  <a:schemeClr val="lt1"/>
                </a:highlight>
                <a:latin typeface="Helvetica Neue Light"/>
                <a:ea typeface="Helvetica Neue Light"/>
                <a:cs typeface="Helvetica Neue Light"/>
                <a:sym typeface="Helvetica Neue Light"/>
              </a:rPr>
              <a:t>, antes de borrarla, usamos su id en el archivo </a:t>
            </a:r>
            <a:r>
              <a:rPr i="1" lang="en-GB" sz="1500">
                <a:solidFill>
                  <a:schemeClr val="dk1"/>
                </a:solidFill>
                <a:highlight>
                  <a:schemeClr val="lt1"/>
                </a:highlight>
                <a:latin typeface="Helvetica Neue Light"/>
                <a:ea typeface="Helvetica Neue Light"/>
                <a:cs typeface="Helvetica Neue Light"/>
                <a:sym typeface="Helvetica Neue Light"/>
              </a:rPr>
              <a:t>noticiasDTO</a:t>
            </a:r>
            <a:r>
              <a:rPr lang="en-GB" sz="1500">
                <a:solidFill>
                  <a:schemeClr val="dk1"/>
                </a:solidFill>
                <a:highlight>
                  <a:schemeClr val="lt1"/>
                </a:highlight>
                <a:latin typeface="Helvetica Neue Light"/>
                <a:ea typeface="Helvetica Neue Light"/>
                <a:cs typeface="Helvetica Neue Light"/>
                <a:sym typeface="Helvetica Neue Light"/>
              </a:rPr>
              <a:t>, para luego poder devolver como retorno de este método un objeto con el id de la noticia eliminada.</a:t>
            </a:r>
            <a:endParaRPr sz="1500">
              <a:solidFill>
                <a:schemeClr val="dk1"/>
              </a:solidFill>
              <a:highlight>
                <a:schemeClr val="lt1"/>
              </a:highlight>
              <a:latin typeface="Helvetica Neue Light"/>
              <a:ea typeface="Helvetica Neue Light"/>
              <a:cs typeface="Helvetica Neue Light"/>
              <a:sym typeface="Helvetica Neue Light"/>
            </a:endParaRPr>
          </a:p>
        </p:txBody>
      </p:sp>
      <p:pic>
        <p:nvPicPr>
          <p:cNvPr id="458" name="Google Shape;458;p54"/>
          <p:cNvPicPr preferRelativeResize="0"/>
          <p:nvPr/>
        </p:nvPicPr>
        <p:blipFill>
          <a:blip r:embed="rId4">
            <a:alphaModFix/>
          </a:blip>
          <a:stretch>
            <a:fillRect/>
          </a:stretch>
        </p:blipFill>
        <p:spPr>
          <a:xfrm>
            <a:off x="342815" y="925275"/>
            <a:ext cx="3570946" cy="3886750"/>
          </a:xfrm>
          <a:prstGeom prst="rect">
            <a:avLst/>
          </a:prstGeom>
          <a:noFill/>
          <a:ln cap="flat" cmpd="sng" w="19050">
            <a:solidFill>
              <a:schemeClr val="dk2"/>
            </a:solidFill>
            <a:prstDash val="solid"/>
            <a:round/>
            <a:headEnd len="sm" w="sm" type="none"/>
            <a:tailEnd len="sm" w="sm" type="none"/>
          </a:ln>
        </p:spPr>
      </p:pic>
      <p:pic>
        <p:nvPicPr>
          <p:cNvPr id="459" name="Google Shape;459;p54"/>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460" name="Google Shape;460;p54"/>
          <p:cNvSpPr txBox="1"/>
          <p:nvPr/>
        </p:nvSpPr>
        <p:spPr>
          <a:xfrm>
            <a:off x="1899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Capa de persistencia - </a:t>
            </a:r>
            <a:r>
              <a:rPr i="1" lang="en-GB" sz="3600">
                <a:solidFill>
                  <a:schemeClr val="dk1"/>
                </a:solidFill>
                <a:latin typeface="Anton"/>
                <a:ea typeface="Anton"/>
                <a:cs typeface="Anton"/>
                <a:sym typeface="Anton"/>
              </a:rPr>
              <a:t>En MongoDB</a:t>
            </a:r>
            <a:endParaRPr i="1" sz="3600">
              <a:latin typeface="Anton"/>
              <a:ea typeface="Anton"/>
              <a:cs typeface="Anton"/>
              <a:sym typeface="Anton"/>
            </a:endParaRPr>
          </a:p>
        </p:txBody>
      </p:sp>
      <p:pic>
        <p:nvPicPr>
          <p:cNvPr id="461" name="Google Shape;461;p54"/>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5"/>
          <p:cNvSpPr txBox="1"/>
          <p:nvPr/>
        </p:nvSpPr>
        <p:spPr>
          <a:xfrm>
            <a:off x="634900" y="1006675"/>
            <a:ext cx="7843800" cy="137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Para validar que los campos requeridos no lleguen vacíos, en el archivo de lógica de negocio, en la carpeta api, tenemos en los métodos de guardar y actualizar noticia el llamado a un método de validación.</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467" name="Google Shape;467;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8" name="Google Shape;468;p55"/>
          <p:cNvPicPr preferRelativeResize="0"/>
          <p:nvPr/>
        </p:nvPicPr>
        <p:blipFill>
          <a:blip r:embed="rId4">
            <a:alphaModFix/>
          </a:blip>
          <a:stretch>
            <a:fillRect/>
          </a:stretch>
        </p:blipFill>
        <p:spPr>
          <a:xfrm>
            <a:off x="1580000" y="2382975"/>
            <a:ext cx="5659025" cy="1980675"/>
          </a:xfrm>
          <a:prstGeom prst="rect">
            <a:avLst/>
          </a:prstGeom>
          <a:noFill/>
          <a:ln cap="flat" cmpd="sng" w="19050">
            <a:solidFill>
              <a:schemeClr val="dk2"/>
            </a:solidFill>
            <a:prstDash val="solid"/>
            <a:round/>
            <a:headEnd len="sm" w="sm" type="none"/>
            <a:tailEnd len="sm" w="sm" type="none"/>
          </a:ln>
        </p:spPr>
      </p:pic>
      <p:sp>
        <p:nvSpPr>
          <p:cNvPr id="469" name="Google Shape;469;p55"/>
          <p:cNvSpPr/>
          <p:nvPr/>
        </p:nvSpPr>
        <p:spPr>
          <a:xfrm>
            <a:off x="2025250" y="2761125"/>
            <a:ext cx="4575900" cy="29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5"/>
          <p:cNvSpPr/>
          <p:nvPr/>
        </p:nvSpPr>
        <p:spPr>
          <a:xfrm>
            <a:off x="1999975" y="3855225"/>
            <a:ext cx="5168700" cy="29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5"/>
          <p:cNvSpPr txBox="1"/>
          <p:nvPr/>
        </p:nvSpPr>
        <p:spPr>
          <a:xfrm>
            <a:off x="1899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Capa de persistencia - </a:t>
            </a:r>
            <a:r>
              <a:rPr i="1" lang="en-GB" sz="3600">
                <a:solidFill>
                  <a:schemeClr val="dk1"/>
                </a:solidFill>
                <a:latin typeface="Anton"/>
                <a:ea typeface="Anton"/>
                <a:cs typeface="Anton"/>
                <a:sym typeface="Anton"/>
              </a:rPr>
              <a:t>En MongoDB</a:t>
            </a:r>
            <a:endParaRPr i="1" sz="3600">
              <a:latin typeface="Anton"/>
              <a:ea typeface="Anton"/>
              <a:cs typeface="Anton"/>
              <a:sym typeface="Anton"/>
            </a:endParaRPr>
          </a:p>
        </p:txBody>
      </p:sp>
      <p:pic>
        <p:nvPicPr>
          <p:cNvPr id="472" name="Google Shape;472;p55"/>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6"/>
          <p:cNvSpPr txBox="1"/>
          <p:nvPr/>
        </p:nvSpPr>
        <p:spPr>
          <a:xfrm>
            <a:off x="415125" y="1159075"/>
            <a:ext cx="8585700" cy="651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ese mismo archivo, tenemos definido este método para validar:</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478" name="Google Shape;478;p56"/>
          <p:cNvSpPr txBox="1"/>
          <p:nvPr/>
        </p:nvSpPr>
        <p:spPr>
          <a:xfrm>
            <a:off x="266100" y="1623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Capa de persistencia - Validación</a:t>
            </a:r>
            <a:endParaRPr i="1" sz="3600">
              <a:latin typeface="Anton"/>
              <a:ea typeface="Anton"/>
              <a:cs typeface="Anton"/>
              <a:sym typeface="Anton"/>
            </a:endParaRPr>
          </a:p>
        </p:txBody>
      </p:sp>
      <p:pic>
        <p:nvPicPr>
          <p:cNvPr id="479" name="Google Shape;479;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6"/>
          <p:cNvPicPr preferRelativeResize="0"/>
          <p:nvPr/>
        </p:nvPicPr>
        <p:blipFill>
          <a:blip r:embed="rId4">
            <a:alphaModFix/>
          </a:blip>
          <a:stretch>
            <a:fillRect/>
          </a:stretch>
        </p:blipFill>
        <p:spPr>
          <a:xfrm>
            <a:off x="917750" y="1856175"/>
            <a:ext cx="7047526" cy="1140825"/>
          </a:xfrm>
          <a:prstGeom prst="rect">
            <a:avLst/>
          </a:prstGeom>
          <a:noFill/>
          <a:ln cap="flat" cmpd="sng" w="19050">
            <a:solidFill>
              <a:schemeClr val="dk2"/>
            </a:solidFill>
            <a:prstDash val="solid"/>
            <a:round/>
            <a:headEnd len="sm" w="sm" type="none"/>
            <a:tailEnd len="sm" w="sm" type="none"/>
          </a:ln>
        </p:spPr>
      </p:pic>
      <p:sp>
        <p:nvSpPr>
          <p:cNvPr id="481" name="Google Shape;481;p56"/>
          <p:cNvSpPr txBox="1"/>
          <p:nvPr/>
        </p:nvSpPr>
        <p:spPr>
          <a:xfrm>
            <a:off x="415125" y="2911675"/>
            <a:ext cx="8424900" cy="2002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Vemos en este método, que como parámetro pasamos la noticia a validar y si es requerido o no.</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Este método llama al modelo </a:t>
            </a:r>
            <a:r>
              <a:rPr i="1" lang="en-GB" sz="1600">
                <a:solidFill>
                  <a:schemeClr val="dk1"/>
                </a:solidFill>
                <a:highlight>
                  <a:schemeClr val="lt1"/>
                </a:highlight>
                <a:latin typeface="Helvetica Neue Light"/>
                <a:ea typeface="Helvetica Neue Light"/>
                <a:cs typeface="Helvetica Neue Light"/>
                <a:sym typeface="Helvetica Neue Light"/>
              </a:rPr>
              <a:t>Noticias</a:t>
            </a:r>
            <a:r>
              <a:rPr lang="en-GB" sz="1600">
                <a:solidFill>
                  <a:schemeClr val="dk1"/>
                </a:solidFill>
                <a:highlight>
                  <a:schemeClr val="lt1"/>
                </a:highlight>
                <a:latin typeface="Helvetica Neue Light"/>
                <a:ea typeface="Helvetica Neue Light"/>
                <a:cs typeface="Helvetica Neue Light"/>
                <a:sym typeface="Helvetica Neue Light"/>
              </a:rPr>
              <a:t>, el método </a:t>
            </a:r>
            <a:r>
              <a:rPr i="1" lang="en-GB" sz="1600">
                <a:solidFill>
                  <a:schemeClr val="dk1"/>
                </a:solidFill>
                <a:highlight>
                  <a:schemeClr val="lt1"/>
                </a:highlight>
                <a:latin typeface="Helvetica Neue Light"/>
                <a:ea typeface="Helvetica Neue Light"/>
                <a:cs typeface="Helvetica Neue Light"/>
                <a:sym typeface="Helvetica Neue Light"/>
              </a:rPr>
              <a:t>validar </a:t>
            </a:r>
            <a:r>
              <a:rPr lang="en-GB" sz="1600">
                <a:solidFill>
                  <a:schemeClr val="dk1"/>
                </a:solidFill>
                <a:highlight>
                  <a:schemeClr val="lt1"/>
                </a:highlight>
                <a:latin typeface="Helvetica Neue Light"/>
                <a:ea typeface="Helvetica Neue Light"/>
                <a:cs typeface="Helvetica Neue Light"/>
                <a:sym typeface="Helvetica Neue Light"/>
              </a:rPr>
              <a:t>y le pasa estos dos  parámetros. Esta clase está definida en el archivo que veremos a continuación.</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482" name="Google Shape;482;p56"/>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nvSpPr>
        <p:spPr>
          <a:xfrm>
            <a:off x="262725" y="930475"/>
            <a:ext cx="8585700" cy="3521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Siguiendo dentro de la carpeta </a:t>
            </a:r>
            <a:r>
              <a:rPr b="1" i="1" lang="en-GB" sz="1600">
                <a:solidFill>
                  <a:schemeClr val="dk1"/>
                </a:solidFill>
                <a:highlight>
                  <a:schemeClr val="lt1"/>
                </a:highlight>
                <a:latin typeface="Helvetica Neue"/>
                <a:ea typeface="Helvetica Neue"/>
                <a:cs typeface="Helvetica Neue"/>
                <a:sym typeface="Helvetica Neue"/>
              </a:rPr>
              <a:t>model</a:t>
            </a:r>
            <a:r>
              <a:rPr lang="en-GB" sz="1600">
                <a:solidFill>
                  <a:schemeClr val="dk1"/>
                </a:solidFill>
                <a:highlight>
                  <a:schemeClr val="lt1"/>
                </a:highlight>
                <a:latin typeface="Helvetica Neue Light"/>
                <a:ea typeface="Helvetica Neue Light"/>
                <a:cs typeface="Helvetica Neue Light"/>
                <a:sym typeface="Helvetica Neue Light"/>
              </a:rPr>
              <a:t>, tenemos la carpeta </a:t>
            </a:r>
            <a:r>
              <a:rPr b="1" i="1" lang="en-GB" sz="1600">
                <a:solidFill>
                  <a:schemeClr val="dk1"/>
                </a:solidFill>
                <a:highlight>
                  <a:schemeClr val="lt1"/>
                </a:highlight>
                <a:latin typeface="Helvetica Neue"/>
                <a:ea typeface="Helvetica Neue"/>
                <a:cs typeface="Helvetica Neue"/>
                <a:sym typeface="Helvetica Neue"/>
              </a:rPr>
              <a:t>models</a:t>
            </a:r>
            <a:r>
              <a:rPr lang="en-GB" sz="1600">
                <a:solidFill>
                  <a:schemeClr val="dk1"/>
                </a:solidFill>
                <a:highlight>
                  <a:schemeClr val="lt1"/>
                </a:highlight>
                <a:latin typeface="Helvetica Neue Light"/>
                <a:ea typeface="Helvetica Neue Light"/>
                <a:cs typeface="Helvetica Neue Light"/>
                <a:sym typeface="Helvetica Neue Light"/>
              </a:rPr>
              <a:t>, y dentro el archivo </a:t>
            </a:r>
            <a:r>
              <a:rPr b="1" i="1" lang="en-GB" sz="1600">
                <a:solidFill>
                  <a:schemeClr val="dk1"/>
                </a:solidFill>
                <a:highlight>
                  <a:schemeClr val="lt1"/>
                </a:highlight>
                <a:latin typeface="Helvetica Neue"/>
                <a:ea typeface="Helvetica Neue"/>
                <a:cs typeface="Helvetica Neue"/>
                <a:sym typeface="Helvetica Neue"/>
              </a:rPr>
              <a:t>noticias.js</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este archivo, tenemos la clase Noticias que recién mencionamos, con el método </a:t>
            </a:r>
            <a:r>
              <a:rPr b="1" i="1" lang="en-GB" sz="1600">
                <a:solidFill>
                  <a:schemeClr val="lt2"/>
                </a:solidFill>
                <a:highlight>
                  <a:schemeClr val="dk2"/>
                </a:highlight>
                <a:latin typeface="Roboto Mono"/>
                <a:ea typeface="Roboto Mono"/>
                <a:cs typeface="Roboto Mono"/>
                <a:sym typeface="Roboto Mono"/>
              </a:rPr>
              <a:t>validar()</a:t>
            </a:r>
            <a:r>
              <a:rPr lang="en-GB" sz="1600">
                <a:solidFill>
                  <a:schemeClr val="dk1"/>
                </a:solidFill>
                <a:highlight>
                  <a:schemeClr val="lt1"/>
                </a:highlight>
                <a:latin typeface="Helvetica Neue Light"/>
                <a:ea typeface="Helvetica Neue Light"/>
                <a:cs typeface="Helvetica Neue Light"/>
                <a:sym typeface="Helvetica Neue Light"/>
              </a:rPr>
              <a:t>. Este método chequea si los campos requeridos tiene información al guardar o actualizar una noticia.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Si todos los campos están correctos, entonces valida la noticia. Si alguno llega vacío, entonces da error. Utiliza el módulo de npm </a:t>
            </a:r>
            <a:r>
              <a:rPr b="1" i="1" lang="en-GB" sz="1600">
                <a:solidFill>
                  <a:schemeClr val="dk1"/>
                </a:solidFill>
                <a:highlight>
                  <a:schemeClr val="lt1"/>
                </a:highlight>
                <a:latin typeface="Helvetica Neue"/>
                <a:ea typeface="Helvetica Neue"/>
                <a:cs typeface="Helvetica Neue"/>
                <a:sym typeface="Helvetica Neue"/>
              </a:rPr>
              <a:t>Joi</a:t>
            </a:r>
            <a:r>
              <a:rPr lang="en-GB" sz="1600">
                <a:solidFill>
                  <a:schemeClr val="dk1"/>
                </a:solidFill>
                <a:highlight>
                  <a:schemeClr val="lt1"/>
                </a:highlight>
                <a:latin typeface="Helvetica Neue Light"/>
                <a:ea typeface="Helvetica Neue Light"/>
                <a:cs typeface="Helvetica Neue Light"/>
                <a:sym typeface="Helvetica Neue Light"/>
              </a:rPr>
              <a:t> para validar.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la siguiente diapositiva vemos el código de este archivo.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488" name="Google Shape;488;p5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Capa de persistencia - Validación</a:t>
            </a:r>
            <a:endParaRPr i="1" sz="3600">
              <a:latin typeface="Anton"/>
              <a:ea typeface="Anton"/>
              <a:cs typeface="Anton"/>
              <a:sym typeface="Anton"/>
            </a:endParaRPr>
          </a:p>
        </p:txBody>
      </p:sp>
      <p:pic>
        <p:nvPicPr>
          <p:cNvPr id="489" name="Google Shape;489;p57"/>
          <p:cNvPicPr preferRelativeResize="0"/>
          <p:nvPr/>
        </p:nvPicPr>
        <p:blipFill>
          <a:blip r:embed="rId3">
            <a:alphaModFix/>
          </a:blip>
          <a:stretch>
            <a:fillRect/>
          </a:stretch>
        </p:blipFill>
        <p:spPr>
          <a:xfrm>
            <a:off x="8237825" y="91375"/>
            <a:ext cx="762900" cy="762900"/>
          </a:xfrm>
          <a:prstGeom prst="rect">
            <a:avLst/>
          </a:prstGeom>
          <a:noFill/>
          <a:ln>
            <a:noFill/>
          </a:ln>
        </p:spPr>
      </p:pic>
      <p:pic>
        <p:nvPicPr>
          <p:cNvPr id="490" name="Google Shape;490;p5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6" name="Google Shape;496;p58"/>
          <p:cNvPicPr preferRelativeResize="0"/>
          <p:nvPr/>
        </p:nvPicPr>
        <p:blipFill>
          <a:blip r:embed="rId4">
            <a:alphaModFix/>
          </a:blip>
          <a:stretch>
            <a:fillRect/>
          </a:stretch>
        </p:blipFill>
        <p:spPr>
          <a:xfrm>
            <a:off x="446200" y="948750"/>
            <a:ext cx="2885690" cy="3965350"/>
          </a:xfrm>
          <a:prstGeom prst="rect">
            <a:avLst/>
          </a:prstGeom>
          <a:noFill/>
          <a:ln cap="flat" cmpd="sng" w="19050">
            <a:solidFill>
              <a:schemeClr val="dk2"/>
            </a:solidFill>
            <a:prstDash val="solid"/>
            <a:round/>
            <a:headEnd len="sm" w="sm" type="none"/>
            <a:tailEnd len="sm" w="sm" type="none"/>
          </a:ln>
        </p:spPr>
      </p:pic>
      <p:pic>
        <p:nvPicPr>
          <p:cNvPr id="497" name="Google Shape;497;p58"/>
          <p:cNvPicPr preferRelativeResize="0"/>
          <p:nvPr/>
        </p:nvPicPr>
        <p:blipFill>
          <a:blip r:embed="rId5">
            <a:alphaModFix/>
          </a:blip>
          <a:stretch>
            <a:fillRect/>
          </a:stretch>
        </p:blipFill>
        <p:spPr>
          <a:xfrm>
            <a:off x="3557707" y="1533811"/>
            <a:ext cx="4415343" cy="2683021"/>
          </a:xfrm>
          <a:prstGeom prst="rect">
            <a:avLst/>
          </a:prstGeom>
          <a:noFill/>
          <a:ln cap="flat" cmpd="sng" w="19050">
            <a:solidFill>
              <a:schemeClr val="dk2"/>
            </a:solidFill>
            <a:prstDash val="solid"/>
            <a:round/>
            <a:headEnd len="sm" w="sm" type="none"/>
            <a:tailEnd len="sm" w="sm" type="none"/>
          </a:ln>
        </p:spPr>
      </p:pic>
      <p:sp>
        <p:nvSpPr>
          <p:cNvPr id="498" name="Google Shape;498;p58"/>
          <p:cNvSpPr txBox="1"/>
          <p:nvPr/>
        </p:nvSpPr>
        <p:spPr>
          <a:xfrm>
            <a:off x="266100" y="1623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Capa de persistencia - Validación</a:t>
            </a:r>
            <a:endParaRPr i="1" sz="3600">
              <a:latin typeface="Anton"/>
              <a:ea typeface="Anton"/>
              <a:cs typeface="Anton"/>
              <a:sym typeface="Anton"/>
            </a:endParaRPr>
          </a:p>
        </p:txBody>
      </p:sp>
      <p:pic>
        <p:nvPicPr>
          <p:cNvPr id="499" name="Google Shape;499;p58"/>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nvSpPr>
        <p:spPr>
          <a:xfrm>
            <a:off x="189900" y="1623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Package.JSON e inicio del servidor</a:t>
            </a:r>
            <a:endParaRPr i="1" sz="3600">
              <a:latin typeface="Anton"/>
              <a:ea typeface="Anton"/>
              <a:cs typeface="Anton"/>
              <a:sym typeface="Anton"/>
            </a:endParaRPr>
          </a:p>
        </p:txBody>
      </p:sp>
      <p:pic>
        <p:nvPicPr>
          <p:cNvPr id="505" name="Google Shape;505;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06" name="Google Shape;506;p59"/>
          <p:cNvPicPr preferRelativeResize="0"/>
          <p:nvPr/>
        </p:nvPicPr>
        <p:blipFill>
          <a:blip r:embed="rId4">
            <a:alphaModFix/>
          </a:blip>
          <a:stretch>
            <a:fillRect/>
          </a:stretch>
        </p:blipFill>
        <p:spPr>
          <a:xfrm>
            <a:off x="336650" y="1123200"/>
            <a:ext cx="3162299" cy="3255075"/>
          </a:xfrm>
          <a:prstGeom prst="rect">
            <a:avLst/>
          </a:prstGeom>
          <a:noFill/>
          <a:ln cap="flat" cmpd="sng" w="19050">
            <a:solidFill>
              <a:schemeClr val="dk2"/>
            </a:solidFill>
            <a:prstDash val="solid"/>
            <a:round/>
            <a:headEnd len="sm" w="sm" type="none"/>
            <a:tailEnd len="sm" w="sm" type="none"/>
          </a:ln>
        </p:spPr>
      </p:pic>
      <p:sp>
        <p:nvSpPr>
          <p:cNvPr id="507" name="Google Shape;507;p59"/>
          <p:cNvSpPr txBox="1"/>
          <p:nvPr/>
        </p:nvSpPr>
        <p:spPr>
          <a:xfrm>
            <a:off x="3596275" y="778075"/>
            <a:ext cx="5039100" cy="3489000"/>
          </a:xfrm>
          <a:prstGeom prst="rect">
            <a:avLst/>
          </a:prstGeom>
          <a:noFill/>
          <a:ln>
            <a:noFill/>
          </a:ln>
        </p:spPr>
        <p:txBody>
          <a:bodyPr anchorCtr="0" anchor="t" bIns="91425" lIns="91425" spcFirstLastPara="1" rIns="91425" wrap="square" tIns="91425">
            <a:noAutofit/>
          </a:bodyPr>
          <a:lstStyle/>
          <a:p>
            <a:pPr indent="-185251" lvl="0" marL="360000"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Vemos que en los scripts tenemos definidas diferentes formas de iniciar el servidor.</a:t>
            </a:r>
            <a:endParaRPr sz="1500">
              <a:solidFill>
                <a:schemeClr val="dk1"/>
              </a:solidFill>
              <a:highlight>
                <a:schemeClr val="lt1"/>
              </a:highlight>
              <a:latin typeface="Helvetica Neue Light"/>
              <a:ea typeface="Helvetica Neue Light"/>
              <a:cs typeface="Helvetica Neue Light"/>
              <a:sym typeface="Helvetica Neue Light"/>
            </a:endParaRPr>
          </a:p>
          <a:p>
            <a:pPr indent="-185251" lvl="0" marL="360000"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Con los comandos </a:t>
            </a:r>
            <a:r>
              <a:rPr i="1" lang="en-GB" sz="1500">
                <a:solidFill>
                  <a:schemeClr val="lt2"/>
                </a:solidFill>
                <a:highlight>
                  <a:schemeClr val="dk2"/>
                </a:highlight>
                <a:latin typeface="Helvetica Neue Light"/>
                <a:ea typeface="Helvetica Neue Light"/>
                <a:cs typeface="Helvetica Neue Light"/>
                <a:sym typeface="Helvetica Neue Light"/>
              </a:rPr>
              <a:t>npm run dev</a:t>
            </a:r>
            <a:r>
              <a:rPr lang="en-GB" sz="1500">
                <a:solidFill>
                  <a:schemeClr val="dk2"/>
                </a:solidFill>
                <a:highlight>
                  <a:schemeClr val="lt1"/>
                </a:highlight>
                <a:latin typeface="Helvetica Neue Light"/>
                <a:ea typeface="Helvetica Neue Light"/>
                <a:cs typeface="Helvetica Neue Light"/>
                <a:sym typeface="Helvetica Neue Light"/>
              </a:rPr>
              <a:t> </a:t>
            </a:r>
            <a:r>
              <a:rPr lang="en-GB" sz="1500">
                <a:solidFill>
                  <a:schemeClr val="dk1"/>
                </a:solidFill>
                <a:highlight>
                  <a:schemeClr val="lt1"/>
                </a:highlight>
                <a:latin typeface="Helvetica Neue Light"/>
                <a:ea typeface="Helvetica Neue Light"/>
                <a:cs typeface="Helvetica Neue Light"/>
                <a:sym typeface="Helvetica Neue Light"/>
              </a:rPr>
              <a:t>y </a:t>
            </a:r>
            <a:r>
              <a:rPr i="1" lang="en-GB" sz="1500">
                <a:solidFill>
                  <a:schemeClr val="lt2"/>
                </a:solidFill>
                <a:highlight>
                  <a:schemeClr val="dk2"/>
                </a:highlight>
                <a:latin typeface="Helvetica Neue Light"/>
                <a:ea typeface="Helvetica Neue Light"/>
                <a:cs typeface="Helvetica Neue Light"/>
                <a:sym typeface="Helvetica Neue Light"/>
              </a:rPr>
              <a:t>npm run prod</a:t>
            </a:r>
            <a:r>
              <a:rPr lang="en-GB" sz="1500">
                <a:solidFill>
                  <a:schemeClr val="dk1"/>
                </a:solidFill>
                <a:highlight>
                  <a:schemeClr val="lt1"/>
                </a:highlight>
                <a:latin typeface="Helvetica Neue Light"/>
                <a:ea typeface="Helvetica Neue Light"/>
                <a:cs typeface="Helvetica Neue Light"/>
                <a:sym typeface="Helvetica Neue Light"/>
              </a:rPr>
              <a:t>, lo iniciamos con el ambiente de desarrollo y producción respectivamente.</a:t>
            </a:r>
            <a:endParaRPr sz="1500">
              <a:solidFill>
                <a:schemeClr val="dk1"/>
              </a:solidFill>
              <a:highlight>
                <a:schemeClr val="lt1"/>
              </a:highlight>
              <a:latin typeface="Helvetica Neue Light"/>
              <a:ea typeface="Helvetica Neue Light"/>
              <a:cs typeface="Helvetica Neue Light"/>
              <a:sym typeface="Helvetica Neue Light"/>
            </a:endParaRPr>
          </a:p>
          <a:p>
            <a:pPr indent="-185251" lvl="0" marL="360000"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Con </a:t>
            </a:r>
            <a:r>
              <a:rPr i="1" lang="en-GB" sz="1500">
                <a:solidFill>
                  <a:schemeClr val="lt2"/>
                </a:solidFill>
                <a:highlight>
                  <a:schemeClr val="dk2"/>
                </a:highlight>
                <a:latin typeface="Helvetica Neue Light"/>
                <a:ea typeface="Helvetica Neue Light"/>
                <a:cs typeface="Helvetica Neue Light"/>
                <a:sym typeface="Helvetica Neue Light"/>
              </a:rPr>
              <a:t>npm start</a:t>
            </a:r>
            <a:r>
              <a:rPr lang="en-GB" sz="1500">
                <a:solidFill>
                  <a:schemeClr val="dk1"/>
                </a:solidFill>
                <a:highlight>
                  <a:schemeClr val="lt1"/>
                </a:highlight>
                <a:latin typeface="Helvetica Neue Light"/>
                <a:ea typeface="Helvetica Neue Light"/>
                <a:cs typeface="Helvetica Neue Light"/>
                <a:sym typeface="Helvetica Neue Light"/>
              </a:rPr>
              <a:t>, lo iniciamos con las variables que especificamos por default (persistencia en memoria).</a:t>
            </a:r>
            <a:endParaRPr sz="1500">
              <a:solidFill>
                <a:schemeClr val="dk1"/>
              </a:solidFill>
              <a:highlight>
                <a:schemeClr val="lt1"/>
              </a:highlight>
              <a:latin typeface="Helvetica Neue Light"/>
              <a:ea typeface="Helvetica Neue Light"/>
              <a:cs typeface="Helvetica Neue Light"/>
              <a:sym typeface="Helvetica Neue Light"/>
            </a:endParaRPr>
          </a:p>
          <a:p>
            <a:pPr indent="-185251" lvl="0" marL="360000" rtl="0" algn="l">
              <a:lnSpc>
                <a:spcPct val="115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Con </a:t>
            </a:r>
            <a:r>
              <a:rPr i="1" lang="en-GB" sz="1500">
                <a:solidFill>
                  <a:schemeClr val="lt2"/>
                </a:solidFill>
                <a:highlight>
                  <a:schemeClr val="dk2"/>
                </a:highlight>
                <a:latin typeface="Helvetica Neue Light"/>
                <a:ea typeface="Helvetica Neue Light"/>
                <a:cs typeface="Helvetica Neue Light"/>
                <a:sym typeface="Helvetica Neue Light"/>
              </a:rPr>
              <a:t>npm run watch</a:t>
            </a:r>
            <a:r>
              <a:rPr lang="en-GB" sz="1500">
                <a:solidFill>
                  <a:schemeClr val="dk1"/>
                </a:solidFill>
                <a:highlight>
                  <a:schemeClr val="lt1"/>
                </a:highlight>
                <a:latin typeface="Helvetica Neue Light"/>
                <a:ea typeface="Helvetica Neue Light"/>
                <a:cs typeface="Helvetica Neue Light"/>
                <a:sym typeface="Helvetica Neue Light"/>
              </a:rPr>
              <a:t>, iniciamos en modo watch, con nodemon. En este caso ignoramos el archivo noticias.json que es en el que persiste el tipo “FILE” porque sino, al ser nodemon, va a reiniciar el servidor cada vez que se modifique este archivo.</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508" name="Google Shape;508;p59"/>
          <p:cNvSpPr/>
          <p:nvPr/>
        </p:nvSpPr>
        <p:spPr>
          <a:xfrm>
            <a:off x="719925" y="2256425"/>
            <a:ext cx="2778900" cy="762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59"/>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6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1"/>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SERVIDOR MVC COMPLETO</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15 a 20 minutos</a:t>
            </a:r>
            <a:endParaRPr i="1" sz="1600">
              <a:latin typeface="Helvetica Neue Light"/>
              <a:ea typeface="Helvetica Neue Light"/>
              <a:cs typeface="Helvetica Neue Light"/>
              <a:sym typeface="Helvetica Neue Light"/>
            </a:endParaRPr>
          </a:p>
        </p:txBody>
      </p:sp>
      <p:pic>
        <p:nvPicPr>
          <p:cNvPr id="520" name="Google Shape;520;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21" name="Google Shape;521;p6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nvSpPr>
        <p:spPr>
          <a:xfrm>
            <a:off x="329525" y="744300"/>
            <a:ext cx="8292000" cy="4122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Como vimos al principio del curso, el stack MERN es un conjunto de marcos/tecnologías utilizados para el desarrollo web de aplicaciones que consta de MongoDB, React JS, Express JS y Node JS como sus componentes.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La combinación de estas cuatro tecnologías nos permite como desarrolladores crear sitios web (y aplicaciones) completos usando React (con JavaScript o TypeScript) del lado del cliente (front-end) y Node JS del lado del servidor (back-end). Así podremos dominar tanto la parte visual (la experiencia del usuario) como la parte lógica del servidor.</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Entonces con este stack, usamos Javascript tanto del lado del cliente como del lado del servidor.</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133" name="Google Shape;133;p1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¿De qué se trata?</a:t>
            </a:r>
            <a:endParaRPr i="1" sz="3600">
              <a:latin typeface="Anton"/>
              <a:ea typeface="Anton"/>
              <a:cs typeface="Anton"/>
              <a:sym typeface="Anton"/>
            </a:endParaRPr>
          </a:p>
        </p:txBody>
      </p:sp>
      <p:pic>
        <p:nvPicPr>
          <p:cNvPr id="134" name="Google Shape;134;p1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5" name="Google Shape;135;p17"/>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7" name="Google Shape;527;p62"/>
          <p:cNvSpPr txBox="1"/>
          <p:nvPr/>
        </p:nvSpPr>
        <p:spPr>
          <a:xfrm>
            <a:off x="433900" y="1227425"/>
            <a:ext cx="8486700" cy="3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chemeClr val="dk1"/>
                </a:solidFill>
                <a:highlight>
                  <a:schemeClr val="lt1"/>
                </a:highlight>
                <a:latin typeface="Helvetica Neue Light"/>
                <a:ea typeface="Helvetica Neue Light"/>
                <a:cs typeface="Helvetica Neue Light"/>
                <a:sym typeface="Helvetica Neue Light"/>
              </a:rPr>
              <a:t>Realizar un esqueleto de servidor MVC basado en Node.js y express.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highlight>
                  <a:schemeClr val="lt1"/>
                </a:highlight>
                <a:latin typeface="Helvetica Neue Light"/>
                <a:ea typeface="Helvetica Neue Light"/>
                <a:cs typeface="Helvetica Neue Light"/>
                <a:sym typeface="Helvetica Neue Light"/>
              </a:rPr>
              <a:t>Este debe tener separado en capas, donde se encuentren carpetas para resolver:</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La capa de ruteo</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El controlador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La lógica de negocio</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Las validaciones de nuestros datos</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La capa de persistencia (DAO, DTO)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1000"/>
              </a:spcAft>
              <a:buNone/>
            </a:pPr>
            <a:r>
              <a:rPr lang="en-GB" sz="1600">
                <a:solidFill>
                  <a:schemeClr val="dk1"/>
                </a:solidFill>
                <a:highlight>
                  <a:schemeClr val="lt1"/>
                </a:highlight>
                <a:latin typeface="Helvetica Neue Light"/>
                <a:ea typeface="Helvetica Neue Light"/>
                <a:cs typeface="Helvetica Neue Light"/>
                <a:sym typeface="Helvetica Neue Light"/>
              </a:rPr>
              <a:t>Realizar una simple ruta get y una post para pedir e incorporar palabras a un array de strings persistidos en memoria, siguiendo la lógica de la separación del proceso en capas.</a:t>
            </a:r>
            <a:endParaRPr sz="1300">
              <a:solidFill>
                <a:schemeClr val="dk1"/>
              </a:solidFill>
              <a:highlight>
                <a:schemeClr val="lt1"/>
              </a:highlight>
              <a:latin typeface="Helvetica Neue Light"/>
              <a:ea typeface="Helvetica Neue Light"/>
              <a:cs typeface="Helvetica Neue Light"/>
              <a:sym typeface="Helvetica Neue Light"/>
            </a:endParaRPr>
          </a:p>
        </p:txBody>
      </p:sp>
      <p:pic>
        <p:nvPicPr>
          <p:cNvPr id="528" name="Google Shape;528;p62"/>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529" name="Google Shape;529;p62"/>
          <p:cNvSpPr txBox="1"/>
          <p:nvPr/>
        </p:nvSpPr>
        <p:spPr>
          <a:xfrm>
            <a:off x="389025" y="214675"/>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300">
                <a:latin typeface="Anton"/>
                <a:ea typeface="Anton"/>
                <a:cs typeface="Anton"/>
                <a:sym typeface="Anton"/>
              </a:rPr>
              <a:t>SERVIDOR MVC COMPLETO</a:t>
            </a:r>
            <a:endParaRPr i="1" sz="3200">
              <a:latin typeface="Helvetica Neue Light"/>
              <a:ea typeface="Helvetica Neue Light"/>
              <a:cs typeface="Helvetica Neue Light"/>
              <a:sym typeface="Helvetica Neue Light"/>
            </a:endParaRPr>
          </a:p>
        </p:txBody>
      </p:sp>
      <p:sp>
        <p:nvSpPr>
          <p:cNvPr id="530" name="Google Shape;530;p62"/>
          <p:cNvSpPr txBox="1"/>
          <p:nvPr/>
        </p:nvSpPr>
        <p:spPr>
          <a:xfrm>
            <a:off x="389775" y="72828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15 a 20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6" name="Google Shape;536;p63"/>
          <p:cNvSpPr txBox="1"/>
          <p:nvPr/>
        </p:nvSpPr>
        <p:spPr>
          <a:xfrm>
            <a:off x="433900" y="1227425"/>
            <a:ext cx="8486700" cy="3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500">
                <a:solidFill>
                  <a:schemeClr val="dk1"/>
                </a:solidFill>
                <a:highlight>
                  <a:schemeClr val="lt1"/>
                </a:highlight>
                <a:latin typeface="Helvetica Neue Light"/>
                <a:ea typeface="Helvetica Neue Light"/>
                <a:cs typeface="Helvetica Neue Light"/>
                <a:sym typeface="Helvetica Neue Light"/>
              </a:rPr>
              <a:t>Cada palabra que ingrese por post se debe almacenar en el array dentro de un objeto que contenga un timestamp. Ej.</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1000"/>
              </a:spcBef>
              <a:spcAft>
                <a:spcPts val="0"/>
              </a:spcAft>
              <a:buClr>
                <a:schemeClr val="dk1"/>
              </a:buClr>
              <a:buSzPts val="1100"/>
              <a:buFont typeface="Arial"/>
              <a:buNone/>
            </a:pPr>
            <a:r>
              <a:rPr lang="en-GB"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1000"/>
              </a:spcBef>
              <a:spcAft>
                <a:spcPts val="0"/>
              </a:spcAft>
              <a:buClr>
                <a:schemeClr val="dk1"/>
              </a:buClr>
              <a:buSzPts val="1100"/>
              <a:buFont typeface="Arial"/>
              <a:buNone/>
            </a:pPr>
            <a:r>
              <a:rPr lang="en-GB" sz="1500">
                <a:solidFill>
                  <a:schemeClr val="dk1"/>
                </a:solidFill>
                <a:highlight>
                  <a:schemeClr val="lt1"/>
                </a:highlight>
                <a:latin typeface="Helvetica Neue Light"/>
                <a:ea typeface="Helvetica Neue Light"/>
                <a:cs typeface="Helvetica Neue Light"/>
                <a:sym typeface="Helvetica Neue Light"/>
              </a:rPr>
              <a:t>    { id: 1, palabra: "Hola", timestamp: 1624450180112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1000"/>
              </a:spcBef>
              <a:spcAft>
                <a:spcPts val="0"/>
              </a:spcAft>
              <a:buClr>
                <a:schemeClr val="dk1"/>
              </a:buClr>
              <a:buSzPts val="1100"/>
              <a:buFont typeface="Arial"/>
              <a:buNone/>
            </a:pPr>
            <a:r>
              <a:rPr lang="en-GB" sz="1500">
                <a:solidFill>
                  <a:schemeClr val="dk1"/>
                </a:solidFill>
                <a:highlight>
                  <a:schemeClr val="lt1"/>
                </a:highlight>
                <a:latin typeface="Helvetica Neue Light"/>
                <a:ea typeface="Helvetica Neue Light"/>
                <a:cs typeface="Helvetica Neue Light"/>
                <a:sym typeface="Helvetica Neue Light"/>
              </a:rPr>
              <a:t>    { id: 2, palabra: "que", timestamp: 1624450189685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1000"/>
              </a:spcBef>
              <a:spcAft>
                <a:spcPts val="0"/>
              </a:spcAft>
              <a:buClr>
                <a:schemeClr val="dk1"/>
              </a:buClr>
              <a:buSzPts val="1100"/>
              <a:buFont typeface="Arial"/>
              <a:buNone/>
            </a:pPr>
            <a:r>
              <a:rPr lang="en-GB" sz="1500">
                <a:solidFill>
                  <a:schemeClr val="dk1"/>
                </a:solidFill>
                <a:highlight>
                  <a:schemeClr val="lt1"/>
                </a:highlight>
                <a:latin typeface="Helvetica Neue Light"/>
                <a:ea typeface="Helvetica Neue Light"/>
                <a:cs typeface="Helvetica Neue Light"/>
                <a:sym typeface="Helvetica Neue Light"/>
              </a:rPr>
              <a:t>    { id: 3, palabra: "tal", timestamp: 1624450195068 }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1000"/>
              </a:spcBef>
              <a:spcAft>
                <a:spcPts val="0"/>
              </a:spcAft>
              <a:buClr>
                <a:schemeClr val="dk1"/>
              </a:buClr>
              <a:buSzPts val="1100"/>
              <a:buFont typeface="Arial"/>
              <a:buNone/>
            </a:pPr>
            <a:r>
              <a:rPr lang="en-GB" sz="1500">
                <a:solidFill>
                  <a:schemeClr val="dk1"/>
                </a:solidFill>
                <a:highlight>
                  <a:schemeClr val="lt1"/>
                </a:highlight>
                <a:latin typeface="Helvetica Neue Light"/>
                <a:ea typeface="Helvetica Neue Light"/>
                <a:cs typeface="Helvetica Neue Light"/>
                <a:sym typeface="Helvetica Neue Light"/>
              </a:rPr>
              <a:t>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1000"/>
              </a:spcBef>
              <a:spcAft>
                <a:spcPts val="0"/>
              </a:spcAft>
              <a:buClr>
                <a:schemeClr val="dk1"/>
              </a:buClr>
              <a:buSzPts val="1100"/>
              <a:buFont typeface="Arial"/>
              <a:buNone/>
            </a:pPr>
            <a:r>
              <a:rPr lang="en-GB"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lang="en-GB" sz="1500">
                <a:solidFill>
                  <a:schemeClr val="dk1"/>
                </a:solidFill>
                <a:highlight>
                  <a:schemeClr val="lt1"/>
                </a:highlight>
                <a:latin typeface="Helvetica Neue Light"/>
                <a:ea typeface="Helvetica Neue Light"/>
                <a:cs typeface="Helvetica Neue Light"/>
                <a:sym typeface="Helvetica Neue Light"/>
              </a:rPr>
              <a:t>Con el get se traerá la frase completa en formato string.</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rPr lang="en-GB" sz="1500">
                <a:solidFill>
                  <a:schemeClr val="dk1"/>
                </a:solidFill>
                <a:highlight>
                  <a:schemeClr val="lt1"/>
                </a:highlight>
                <a:latin typeface="Helvetica Neue Light"/>
                <a:ea typeface="Helvetica Neue Light"/>
                <a:cs typeface="Helvetica Neue Light"/>
                <a:sym typeface="Helvetica Neue Light"/>
              </a:rPr>
              <a:t>Probar la operación con postman.</a:t>
            </a:r>
            <a:endParaRPr sz="1500">
              <a:solidFill>
                <a:schemeClr val="dk1"/>
              </a:solidFill>
              <a:highlight>
                <a:schemeClr val="lt1"/>
              </a:highlight>
              <a:latin typeface="Helvetica Neue Light"/>
              <a:ea typeface="Helvetica Neue Light"/>
              <a:cs typeface="Helvetica Neue Light"/>
              <a:sym typeface="Helvetica Neue Light"/>
            </a:endParaRPr>
          </a:p>
        </p:txBody>
      </p:sp>
      <p:pic>
        <p:nvPicPr>
          <p:cNvPr id="537" name="Google Shape;537;p63"/>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538" name="Google Shape;538;p63"/>
          <p:cNvSpPr txBox="1"/>
          <p:nvPr/>
        </p:nvSpPr>
        <p:spPr>
          <a:xfrm>
            <a:off x="389025" y="214675"/>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300">
                <a:latin typeface="Anton"/>
                <a:ea typeface="Anton"/>
                <a:cs typeface="Anton"/>
                <a:sym typeface="Anton"/>
              </a:rPr>
              <a:t>SERVIDOR MVC COMPLETO</a:t>
            </a:r>
            <a:endParaRPr i="1" sz="3200">
              <a:latin typeface="Helvetica Neue Light"/>
              <a:ea typeface="Helvetica Neue Light"/>
              <a:cs typeface="Helvetica Neue Light"/>
              <a:sym typeface="Helvetica Neue Light"/>
            </a:endParaRPr>
          </a:p>
        </p:txBody>
      </p:sp>
      <p:sp>
        <p:nvSpPr>
          <p:cNvPr id="539" name="Google Shape;539;p63"/>
          <p:cNvSpPr txBox="1"/>
          <p:nvPr/>
        </p:nvSpPr>
        <p:spPr>
          <a:xfrm>
            <a:off x="389775" y="72828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15 a 20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43" name="Shape 543"/>
        <p:cNvGrpSpPr/>
        <p:nvPr/>
      </p:nvGrpSpPr>
      <p:grpSpPr>
        <a:xfrm>
          <a:off x="0" y="0"/>
          <a:ext cx="0" cy="0"/>
          <a:chOff x="0" y="0"/>
          <a:chExt cx="0" cy="0"/>
        </a:xfrm>
      </p:grpSpPr>
      <p:sp>
        <p:nvSpPr>
          <p:cNvPr id="544" name="Google Shape;544;p64"/>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LADO CLIENTE: PROYECTO EN REACT</a:t>
            </a:r>
            <a:endParaRPr i="1" sz="3600">
              <a:latin typeface="Anton"/>
              <a:ea typeface="Anton"/>
              <a:cs typeface="Anton"/>
              <a:sym typeface="Anton"/>
            </a:endParaRPr>
          </a:p>
        </p:txBody>
      </p:sp>
      <p:pic>
        <p:nvPicPr>
          <p:cNvPr id="545" name="Google Shape;545;p6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5"/>
          <p:cNvSpPr txBox="1"/>
          <p:nvPr/>
        </p:nvSpPr>
        <p:spPr>
          <a:xfrm>
            <a:off x="262725" y="1235275"/>
            <a:ext cx="8585700" cy="3030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Creamos un proyecto en React para nuestro front-end de la aplicación.</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En éste, vamos a consumir la API que creamos, y crear los componentes que necesitemos para poder mostrar el listado de noticias, crear nuevas, actualizarlas y borrarlas.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Vamos a usar </a:t>
            </a:r>
            <a:r>
              <a:rPr i="1" lang="en-GB" sz="1700">
                <a:solidFill>
                  <a:schemeClr val="dk1"/>
                </a:solidFill>
                <a:highlight>
                  <a:schemeClr val="lt1"/>
                </a:highlight>
                <a:latin typeface="Helvetica Neue Light"/>
                <a:ea typeface="Helvetica Neue Light"/>
                <a:cs typeface="Helvetica Neue Light"/>
                <a:sym typeface="Helvetica Neue Light"/>
              </a:rPr>
              <a:t>Axios </a:t>
            </a:r>
            <a:r>
              <a:rPr lang="en-GB" sz="1700">
                <a:solidFill>
                  <a:schemeClr val="dk1"/>
                </a:solidFill>
                <a:highlight>
                  <a:schemeClr val="lt1"/>
                </a:highlight>
                <a:latin typeface="Helvetica Neue Light"/>
                <a:ea typeface="Helvetica Neue Light"/>
                <a:cs typeface="Helvetica Neue Light"/>
                <a:sym typeface="Helvetica Neue Light"/>
              </a:rPr>
              <a:t>para hacer los llamados a la API RESTful.</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Vamos a usar el módulo </a:t>
            </a:r>
            <a:r>
              <a:rPr i="1" lang="en-GB" sz="1700">
                <a:solidFill>
                  <a:schemeClr val="dk1"/>
                </a:solidFill>
                <a:highlight>
                  <a:schemeClr val="lt1"/>
                </a:highlight>
                <a:latin typeface="Helvetica Neue Light"/>
                <a:ea typeface="Helvetica Neue Light"/>
                <a:cs typeface="Helvetica Neue Light"/>
                <a:sym typeface="Helvetica Neue Light"/>
              </a:rPr>
              <a:t>faker</a:t>
            </a:r>
            <a:r>
              <a:rPr lang="en-GB" sz="1700">
                <a:solidFill>
                  <a:schemeClr val="dk1"/>
                </a:solidFill>
                <a:highlight>
                  <a:schemeClr val="lt1"/>
                </a:highlight>
                <a:latin typeface="Helvetica Neue Light"/>
                <a:ea typeface="Helvetica Neue Light"/>
                <a:cs typeface="Helvetica Neue Light"/>
                <a:sym typeface="Helvetica Neue Light"/>
              </a:rPr>
              <a:t> para crear noticias de forma aleatoria.</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551" name="Google Shape;551;p65"/>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Configuración del front-end</a:t>
            </a:r>
            <a:endParaRPr i="1" sz="3600">
              <a:latin typeface="Anton"/>
              <a:ea typeface="Anton"/>
              <a:cs typeface="Anton"/>
              <a:sym typeface="Anton"/>
            </a:endParaRPr>
          </a:p>
        </p:txBody>
      </p:sp>
      <p:pic>
        <p:nvPicPr>
          <p:cNvPr id="552" name="Google Shape;552;p65"/>
          <p:cNvPicPr preferRelativeResize="0"/>
          <p:nvPr/>
        </p:nvPicPr>
        <p:blipFill>
          <a:blip r:embed="rId3">
            <a:alphaModFix/>
          </a:blip>
          <a:stretch>
            <a:fillRect/>
          </a:stretch>
        </p:blipFill>
        <p:spPr>
          <a:xfrm>
            <a:off x="8237825" y="91375"/>
            <a:ext cx="762900" cy="762900"/>
          </a:xfrm>
          <a:prstGeom prst="rect">
            <a:avLst/>
          </a:prstGeom>
          <a:noFill/>
          <a:ln>
            <a:noFill/>
          </a:ln>
        </p:spPr>
      </p:pic>
      <p:pic>
        <p:nvPicPr>
          <p:cNvPr id="553" name="Google Shape;553;p65"/>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6"/>
          <p:cNvSpPr txBox="1"/>
          <p:nvPr/>
        </p:nvSpPr>
        <p:spPr>
          <a:xfrm>
            <a:off x="4483300" y="1159075"/>
            <a:ext cx="3906900" cy="3208500"/>
          </a:xfrm>
          <a:prstGeom prst="rect">
            <a:avLst/>
          </a:prstGeom>
          <a:noFill/>
          <a:ln>
            <a:noFill/>
          </a:ln>
        </p:spPr>
        <p:txBody>
          <a:bodyPr anchorCtr="0" anchor="t" bIns="91425" lIns="91425" spcFirstLastPara="1" rIns="91425" wrap="square" tIns="91425">
            <a:noAutofit/>
          </a:bodyPr>
          <a:lstStyle/>
          <a:p>
            <a:pPr indent="-191599" lvl="0" marL="26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Dentro de la carpeta src creamos un archivo llamado generador.js.</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26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este, y con el módulo faker, creamos una función que genera una noticia aleatoria.</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269999"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Definimos para la noticia un </a:t>
            </a:r>
            <a:r>
              <a:rPr i="1" lang="en-GB" sz="1600">
                <a:solidFill>
                  <a:schemeClr val="dk1"/>
                </a:solidFill>
                <a:highlight>
                  <a:schemeClr val="lt1"/>
                </a:highlight>
                <a:latin typeface="Helvetica Neue Light"/>
                <a:ea typeface="Helvetica Neue Light"/>
                <a:cs typeface="Helvetica Neue Light"/>
                <a:sym typeface="Helvetica Neue Light"/>
              </a:rPr>
              <a:t>título</a:t>
            </a:r>
            <a:r>
              <a:rPr lang="en-GB" sz="1600">
                <a:solidFill>
                  <a:schemeClr val="dk1"/>
                </a:solidFill>
                <a:highlight>
                  <a:schemeClr val="lt1"/>
                </a:highlight>
                <a:latin typeface="Helvetica Neue Light"/>
                <a:ea typeface="Helvetica Neue Light"/>
                <a:cs typeface="Helvetica Neue Light"/>
                <a:sym typeface="Helvetica Neue Light"/>
              </a:rPr>
              <a:t>, su </a:t>
            </a:r>
            <a:r>
              <a:rPr i="1" lang="en-GB" sz="1600">
                <a:solidFill>
                  <a:schemeClr val="dk1"/>
                </a:solidFill>
                <a:highlight>
                  <a:schemeClr val="lt1"/>
                </a:highlight>
                <a:latin typeface="Helvetica Neue Light"/>
                <a:ea typeface="Helvetica Neue Light"/>
                <a:cs typeface="Helvetica Neue Light"/>
                <a:sym typeface="Helvetica Neue Light"/>
              </a:rPr>
              <a:t>cuerpo</a:t>
            </a:r>
            <a:r>
              <a:rPr lang="en-GB" sz="1600">
                <a:solidFill>
                  <a:schemeClr val="dk1"/>
                </a:solidFill>
                <a:highlight>
                  <a:schemeClr val="lt1"/>
                </a:highlight>
                <a:latin typeface="Helvetica Neue Light"/>
                <a:ea typeface="Helvetica Neue Light"/>
                <a:cs typeface="Helvetica Neue Light"/>
                <a:sym typeface="Helvetica Neue Light"/>
              </a:rPr>
              <a:t>, </a:t>
            </a:r>
            <a:r>
              <a:rPr i="1" lang="en-GB" sz="1600">
                <a:solidFill>
                  <a:schemeClr val="dk1"/>
                </a:solidFill>
                <a:highlight>
                  <a:schemeClr val="lt1"/>
                </a:highlight>
                <a:latin typeface="Helvetica Neue Light"/>
                <a:ea typeface="Helvetica Neue Light"/>
                <a:cs typeface="Helvetica Neue Light"/>
                <a:sym typeface="Helvetica Neue Light"/>
              </a:rPr>
              <a:t>autor</a:t>
            </a:r>
            <a:r>
              <a:rPr lang="en-GB" sz="1600">
                <a:solidFill>
                  <a:schemeClr val="dk1"/>
                </a:solidFill>
                <a:highlight>
                  <a:schemeClr val="lt1"/>
                </a:highlight>
                <a:latin typeface="Helvetica Neue Light"/>
                <a:ea typeface="Helvetica Neue Light"/>
                <a:cs typeface="Helvetica Neue Light"/>
                <a:sym typeface="Helvetica Neue Light"/>
              </a:rPr>
              <a:t>, una </a:t>
            </a:r>
            <a:r>
              <a:rPr i="1" lang="en-GB" sz="1600">
                <a:solidFill>
                  <a:schemeClr val="dk1"/>
                </a:solidFill>
                <a:highlight>
                  <a:schemeClr val="lt1"/>
                </a:highlight>
                <a:latin typeface="Helvetica Neue Light"/>
                <a:ea typeface="Helvetica Neue Light"/>
                <a:cs typeface="Helvetica Neue Light"/>
                <a:sym typeface="Helvetica Neue Light"/>
              </a:rPr>
              <a:t>imagen </a:t>
            </a:r>
            <a:r>
              <a:rPr lang="en-GB" sz="1600">
                <a:solidFill>
                  <a:schemeClr val="dk1"/>
                </a:solidFill>
                <a:highlight>
                  <a:schemeClr val="lt1"/>
                </a:highlight>
                <a:latin typeface="Helvetica Neue Light"/>
                <a:ea typeface="Helvetica Neue Light"/>
                <a:cs typeface="Helvetica Neue Light"/>
                <a:sym typeface="Helvetica Neue Light"/>
              </a:rPr>
              <a:t>y un </a:t>
            </a:r>
            <a:r>
              <a:rPr i="1" lang="en-GB" sz="1600">
                <a:solidFill>
                  <a:schemeClr val="dk1"/>
                </a:solidFill>
                <a:highlight>
                  <a:schemeClr val="lt1"/>
                </a:highlight>
                <a:latin typeface="Helvetica Neue Light"/>
                <a:ea typeface="Helvetica Neue Light"/>
                <a:cs typeface="Helvetica Neue Light"/>
                <a:sym typeface="Helvetica Neue Light"/>
              </a:rPr>
              <a:t>email</a:t>
            </a:r>
            <a:r>
              <a:rPr lang="en-GB" sz="1600">
                <a:solidFill>
                  <a:schemeClr val="dk1"/>
                </a:solidFill>
                <a:highlight>
                  <a:schemeClr val="lt1"/>
                </a:highlight>
                <a:latin typeface="Helvetica Neue Light"/>
                <a:ea typeface="Helvetica Neue Light"/>
                <a:cs typeface="Helvetica Neue Light"/>
                <a:sym typeface="Helvetica Neue Light"/>
              </a:rPr>
              <a:t>. Además, si fue marcada como </a:t>
            </a:r>
            <a:r>
              <a:rPr i="1" lang="en-GB" sz="1600">
                <a:solidFill>
                  <a:schemeClr val="dk1"/>
                </a:solidFill>
                <a:highlight>
                  <a:schemeClr val="lt1"/>
                </a:highlight>
                <a:latin typeface="Helvetica Neue Light"/>
                <a:ea typeface="Helvetica Neue Light"/>
                <a:cs typeface="Helvetica Neue Light"/>
                <a:sym typeface="Helvetica Neue Light"/>
              </a:rPr>
              <a:t>vista </a:t>
            </a:r>
            <a:r>
              <a:rPr lang="en-GB" sz="1600">
                <a:solidFill>
                  <a:schemeClr val="dk1"/>
                </a:solidFill>
                <a:highlight>
                  <a:schemeClr val="lt1"/>
                </a:highlight>
                <a:latin typeface="Helvetica Neue Light"/>
                <a:ea typeface="Helvetica Neue Light"/>
                <a:cs typeface="Helvetica Neue Light"/>
                <a:sym typeface="Helvetica Neue Light"/>
              </a:rPr>
              <a:t>inicializa siempre en </a:t>
            </a:r>
            <a:r>
              <a:rPr i="1" lang="en-GB" sz="1600">
                <a:solidFill>
                  <a:schemeClr val="dk1"/>
                </a:solidFill>
                <a:highlight>
                  <a:schemeClr val="lt1"/>
                </a:highlight>
                <a:latin typeface="Helvetica Neue Light"/>
                <a:ea typeface="Helvetica Neue Light"/>
                <a:cs typeface="Helvetica Neue Light"/>
                <a:sym typeface="Helvetica Neue Light"/>
              </a:rPr>
              <a:t>false</a:t>
            </a:r>
            <a:r>
              <a:rPr lang="en-GB"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559" name="Google Shape;559;p66"/>
          <p:cNvSpPr txBox="1"/>
          <p:nvPr/>
        </p:nvSpPr>
        <p:spPr>
          <a:xfrm>
            <a:off x="266100" y="1623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Configuración del front-end</a:t>
            </a:r>
            <a:endParaRPr i="1" sz="3600">
              <a:latin typeface="Anton"/>
              <a:ea typeface="Anton"/>
              <a:cs typeface="Anton"/>
              <a:sym typeface="Anton"/>
            </a:endParaRPr>
          </a:p>
        </p:txBody>
      </p:sp>
      <p:pic>
        <p:nvPicPr>
          <p:cNvPr id="560" name="Google Shape;560;p6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1" name="Google Shape;561;p66"/>
          <p:cNvPicPr preferRelativeResize="0"/>
          <p:nvPr/>
        </p:nvPicPr>
        <p:blipFill>
          <a:blip r:embed="rId4">
            <a:alphaModFix/>
          </a:blip>
          <a:stretch>
            <a:fillRect/>
          </a:stretch>
        </p:blipFill>
        <p:spPr>
          <a:xfrm>
            <a:off x="567625" y="1211750"/>
            <a:ext cx="3553625" cy="3278200"/>
          </a:xfrm>
          <a:prstGeom prst="rect">
            <a:avLst/>
          </a:prstGeom>
          <a:noFill/>
          <a:ln cap="flat" cmpd="sng" w="9525">
            <a:solidFill>
              <a:schemeClr val="dk2"/>
            </a:solidFill>
            <a:prstDash val="solid"/>
            <a:round/>
            <a:headEnd len="sm" w="sm" type="none"/>
            <a:tailEnd len="sm" w="sm" type="none"/>
          </a:ln>
        </p:spPr>
      </p:pic>
      <p:pic>
        <p:nvPicPr>
          <p:cNvPr id="562" name="Google Shape;562;p66"/>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7"/>
          <p:cNvSpPr txBox="1"/>
          <p:nvPr/>
        </p:nvSpPr>
        <p:spPr>
          <a:xfrm>
            <a:off x="5191425" y="1540075"/>
            <a:ext cx="3295200" cy="3276600"/>
          </a:xfrm>
          <a:prstGeom prst="rect">
            <a:avLst/>
          </a:prstGeom>
          <a:noFill/>
          <a:ln>
            <a:noFill/>
          </a:ln>
        </p:spPr>
        <p:txBody>
          <a:bodyPr anchorCtr="0" anchor="t" bIns="91425" lIns="91425" spcFirstLastPara="1" rIns="91425" wrap="square" tIns="91425">
            <a:noAutofit/>
          </a:bodyPr>
          <a:lstStyle/>
          <a:p>
            <a:pPr indent="-191599" lvl="0" marL="179999"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Creamos el componente de </a:t>
            </a:r>
            <a:r>
              <a:rPr b="1" i="1" lang="en-GB" sz="1600">
                <a:solidFill>
                  <a:schemeClr val="dk1"/>
                </a:solidFill>
                <a:highlight>
                  <a:schemeClr val="lt1"/>
                </a:highlight>
                <a:latin typeface="Helvetica Neue"/>
                <a:ea typeface="Helvetica Neue"/>
                <a:cs typeface="Helvetica Neue"/>
                <a:sym typeface="Helvetica Neue"/>
              </a:rPr>
              <a:t>Noticia.js</a:t>
            </a:r>
            <a:r>
              <a:rPr lang="en-GB" sz="1600">
                <a:solidFill>
                  <a:schemeClr val="dk1"/>
                </a:solidFill>
                <a:highlight>
                  <a:schemeClr val="lt1"/>
                </a:highlight>
                <a:latin typeface="Helvetica Neue Light"/>
                <a:ea typeface="Helvetica Neue Light"/>
                <a:cs typeface="Helvetica Neue Light"/>
                <a:sym typeface="Helvetica Neue Light"/>
              </a:rPr>
              <a:t>, el cuál creará la tarjeta en que se va a mostrar cada una de las noticias.</a:t>
            </a:r>
            <a:endParaRPr sz="1600">
              <a:solidFill>
                <a:schemeClr val="dk1"/>
              </a:solidFill>
              <a:highlight>
                <a:schemeClr val="lt1"/>
              </a:highlight>
              <a:latin typeface="Helvetica Neue Light"/>
              <a:ea typeface="Helvetica Neue Light"/>
              <a:cs typeface="Helvetica Neue Light"/>
              <a:sym typeface="Helvetica Neue Light"/>
            </a:endParaRPr>
          </a:p>
          <a:p>
            <a:pPr indent="-191599" lvl="0" marL="179999"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Como props le pasamos la </a:t>
            </a:r>
            <a:r>
              <a:rPr i="1" lang="en-GB" sz="1600">
                <a:solidFill>
                  <a:schemeClr val="dk1"/>
                </a:solidFill>
                <a:highlight>
                  <a:schemeClr val="lt1"/>
                </a:highlight>
                <a:latin typeface="Helvetica Neue Light"/>
                <a:ea typeface="Helvetica Neue Light"/>
                <a:cs typeface="Helvetica Neue Light"/>
                <a:sym typeface="Helvetica Neue Light"/>
              </a:rPr>
              <a:t>noticia</a:t>
            </a:r>
            <a:r>
              <a:rPr lang="en-GB" sz="1600">
                <a:solidFill>
                  <a:schemeClr val="dk1"/>
                </a:solidFill>
                <a:highlight>
                  <a:schemeClr val="lt1"/>
                </a:highlight>
                <a:latin typeface="Helvetica Neue Light"/>
                <a:ea typeface="Helvetica Neue Light"/>
                <a:cs typeface="Helvetica Neue Light"/>
                <a:sym typeface="Helvetica Neue Light"/>
              </a:rPr>
              <a:t>, el método </a:t>
            </a:r>
            <a:r>
              <a:rPr i="1" lang="en-GB" sz="1600">
                <a:solidFill>
                  <a:schemeClr val="dk1"/>
                </a:solidFill>
                <a:highlight>
                  <a:schemeClr val="lt1"/>
                </a:highlight>
                <a:latin typeface="Helvetica Neue Light"/>
                <a:ea typeface="Helvetica Neue Light"/>
                <a:cs typeface="Helvetica Neue Light"/>
                <a:sym typeface="Helvetica Neue Light"/>
              </a:rPr>
              <a:t>borrar</a:t>
            </a:r>
            <a:r>
              <a:rPr lang="en-GB" sz="1600">
                <a:solidFill>
                  <a:schemeClr val="dk1"/>
                </a:solidFill>
                <a:highlight>
                  <a:schemeClr val="lt1"/>
                </a:highlight>
                <a:latin typeface="Helvetica Neue Light"/>
                <a:ea typeface="Helvetica Neue Light"/>
                <a:cs typeface="Helvetica Neue Light"/>
                <a:sym typeface="Helvetica Neue Light"/>
              </a:rPr>
              <a:t>, el método </a:t>
            </a:r>
            <a:r>
              <a:rPr i="1" lang="en-GB" sz="1600">
                <a:solidFill>
                  <a:schemeClr val="dk1"/>
                </a:solidFill>
                <a:highlight>
                  <a:schemeClr val="lt1"/>
                </a:highlight>
                <a:latin typeface="Helvetica Neue Light"/>
                <a:ea typeface="Helvetica Neue Light"/>
                <a:cs typeface="Helvetica Neue Light"/>
                <a:sym typeface="Helvetica Neue Light"/>
              </a:rPr>
              <a:t>marcaLeida </a:t>
            </a:r>
            <a:r>
              <a:rPr lang="en-GB" sz="1600">
                <a:solidFill>
                  <a:schemeClr val="dk1"/>
                </a:solidFill>
                <a:highlight>
                  <a:schemeClr val="lt1"/>
                </a:highlight>
                <a:latin typeface="Helvetica Neue Light"/>
                <a:ea typeface="Helvetica Neue Light"/>
                <a:cs typeface="Helvetica Neue Light"/>
                <a:sym typeface="Helvetica Neue Light"/>
              </a:rPr>
              <a:t>y el </a:t>
            </a:r>
            <a:r>
              <a:rPr i="1" lang="en-GB" sz="1600">
                <a:solidFill>
                  <a:schemeClr val="dk1"/>
                </a:solidFill>
                <a:highlight>
                  <a:schemeClr val="lt1"/>
                </a:highlight>
                <a:latin typeface="Helvetica Neue Light"/>
                <a:ea typeface="Helvetica Neue Light"/>
                <a:cs typeface="Helvetica Neue Light"/>
                <a:sym typeface="Helvetica Neue Light"/>
              </a:rPr>
              <a:t>index</a:t>
            </a:r>
            <a:r>
              <a:rPr lang="en-GB" sz="1600">
                <a:solidFill>
                  <a:schemeClr val="dk1"/>
                </a:solidFill>
                <a:highlight>
                  <a:schemeClr val="lt1"/>
                </a:highlight>
                <a:latin typeface="Helvetica Neue Light"/>
                <a:ea typeface="Helvetica Neue Light"/>
                <a:cs typeface="Helvetica Neue Light"/>
                <a:sym typeface="Helvetica Neue Light"/>
              </a:rPr>
              <a:t>, para el número de noticia.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568" name="Google Shape;568;p67"/>
          <p:cNvSpPr txBox="1"/>
          <p:nvPr/>
        </p:nvSpPr>
        <p:spPr>
          <a:xfrm>
            <a:off x="4595125" y="467175"/>
            <a:ext cx="34446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300">
                <a:latin typeface="Anton"/>
                <a:ea typeface="Anton"/>
                <a:cs typeface="Anton"/>
                <a:sym typeface="Anton"/>
              </a:rPr>
              <a:t>Componente Noticia</a:t>
            </a:r>
            <a:endParaRPr i="1" sz="3300">
              <a:latin typeface="Anton"/>
              <a:ea typeface="Anton"/>
              <a:cs typeface="Anton"/>
              <a:sym typeface="Anton"/>
            </a:endParaRPr>
          </a:p>
        </p:txBody>
      </p:sp>
      <p:pic>
        <p:nvPicPr>
          <p:cNvPr id="569" name="Google Shape;569;p6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0" name="Google Shape;570;p67"/>
          <p:cNvPicPr preferRelativeResize="0"/>
          <p:nvPr/>
        </p:nvPicPr>
        <p:blipFill>
          <a:blip r:embed="rId4">
            <a:alphaModFix/>
          </a:blip>
          <a:stretch>
            <a:fillRect/>
          </a:stretch>
        </p:blipFill>
        <p:spPr>
          <a:xfrm>
            <a:off x="159475" y="551100"/>
            <a:ext cx="4857226" cy="4313626"/>
          </a:xfrm>
          <a:prstGeom prst="rect">
            <a:avLst/>
          </a:prstGeom>
          <a:noFill/>
          <a:ln cap="flat" cmpd="sng" w="9525">
            <a:solidFill>
              <a:schemeClr val="dk2"/>
            </a:solidFill>
            <a:prstDash val="solid"/>
            <a:round/>
            <a:headEnd len="sm" w="sm" type="none"/>
            <a:tailEnd len="sm" w="sm" type="none"/>
          </a:ln>
        </p:spPr>
      </p:pic>
      <p:pic>
        <p:nvPicPr>
          <p:cNvPr id="571" name="Google Shape;571;p67"/>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8"/>
          <p:cNvSpPr txBox="1"/>
          <p:nvPr/>
        </p:nvSpPr>
        <p:spPr>
          <a:xfrm>
            <a:off x="349750" y="778075"/>
            <a:ext cx="8277900" cy="2227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Luego, creamos el componente </a:t>
            </a:r>
            <a:r>
              <a:rPr b="1" i="1" lang="en-GB" sz="1500">
                <a:solidFill>
                  <a:schemeClr val="dk1"/>
                </a:solidFill>
                <a:highlight>
                  <a:schemeClr val="lt1"/>
                </a:highlight>
                <a:latin typeface="Helvetica Neue"/>
                <a:ea typeface="Helvetica Neue"/>
                <a:cs typeface="Helvetica Neue"/>
                <a:sym typeface="Helvetica Neue"/>
              </a:rPr>
              <a:t>Noticias.js</a:t>
            </a:r>
            <a:r>
              <a:rPr lang="en-GB" sz="1500">
                <a:solidFill>
                  <a:schemeClr val="dk1"/>
                </a:solidFill>
                <a:highlight>
                  <a:schemeClr val="lt1"/>
                </a:highlight>
                <a:latin typeface="Helvetica Neue Light"/>
                <a:ea typeface="Helvetica Neue Light"/>
                <a:cs typeface="Helvetica Neue Light"/>
                <a:sym typeface="Helvetica Neue Light"/>
              </a:rPr>
              <a:t>. Este es un componente de estado y es donde vamos a hacer los llamados a la Api usando Axios.</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Comenzamos importando Axios, el generador de noticias, el componente Noticia.</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15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Creamos la URL genérica para hacer los llamados. Vimos que la ruta general es </a:t>
            </a:r>
            <a:r>
              <a:rPr i="1" lang="en-GB" sz="1500">
                <a:solidFill>
                  <a:schemeClr val="dk1"/>
                </a:solidFill>
                <a:highlight>
                  <a:schemeClr val="lt1"/>
                </a:highlight>
                <a:latin typeface="Helvetica Neue Light"/>
                <a:ea typeface="Helvetica Neue Light"/>
                <a:cs typeface="Helvetica Neue Light"/>
                <a:sym typeface="Helvetica Neue Light"/>
              </a:rPr>
              <a:t>/noticias</a:t>
            </a:r>
            <a:r>
              <a:rPr lang="en-GB" sz="1500">
                <a:solidFill>
                  <a:schemeClr val="dk1"/>
                </a:solidFill>
                <a:highlight>
                  <a:schemeClr val="lt1"/>
                </a:highlight>
                <a:latin typeface="Helvetica Neue Light"/>
                <a:ea typeface="Helvetica Neue Light"/>
                <a:cs typeface="Helvetica Neue Light"/>
                <a:sym typeface="Helvetica Neue Light"/>
              </a:rPr>
              <a:t>. Si el ambiente es producción, la URL es “/noticias” ya que envía las rutas como relativas. En cambio, en desarrollo, la URL quedará “http://localhost:8080/noticias”.</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577" name="Google Shape;577;p68"/>
          <p:cNvSpPr txBox="1"/>
          <p:nvPr/>
        </p:nvSpPr>
        <p:spPr>
          <a:xfrm>
            <a:off x="4185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Componente Noticias</a:t>
            </a:r>
            <a:endParaRPr i="1" sz="3600">
              <a:latin typeface="Anton"/>
              <a:ea typeface="Anton"/>
              <a:cs typeface="Anton"/>
              <a:sym typeface="Anton"/>
            </a:endParaRPr>
          </a:p>
        </p:txBody>
      </p:sp>
      <p:pic>
        <p:nvPicPr>
          <p:cNvPr id="578" name="Google Shape;578;p6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9" name="Google Shape;579;p68"/>
          <p:cNvPicPr preferRelativeResize="0"/>
          <p:nvPr/>
        </p:nvPicPr>
        <p:blipFill>
          <a:blip r:embed="rId4">
            <a:alphaModFix/>
          </a:blip>
          <a:stretch>
            <a:fillRect/>
          </a:stretch>
        </p:blipFill>
        <p:spPr>
          <a:xfrm>
            <a:off x="1173475" y="3059900"/>
            <a:ext cx="6382921" cy="1701800"/>
          </a:xfrm>
          <a:prstGeom prst="rect">
            <a:avLst/>
          </a:prstGeom>
          <a:noFill/>
          <a:ln cap="flat" cmpd="sng" w="19050">
            <a:solidFill>
              <a:schemeClr val="dk2"/>
            </a:solidFill>
            <a:prstDash val="solid"/>
            <a:round/>
            <a:headEnd len="sm" w="sm" type="none"/>
            <a:tailEnd len="sm" w="sm" type="none"/>
          </a:ln>
        </p:spPr>
      </p:pic>
      <p:pic>
        <p:nvPicPr>
          <p:cNvPr id="580" name="Google Shape;580;p68"/>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9"/>
          <p:cNvSpPr txBox="1"/>
          <p:nvPr/>
        </p:nvSpPr>
        <p:spPr>
          <a:xfrm>
            <a:off x="4711900" y="1006675"/>
            <a:ext cx="3754500" cy="3410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Creamos el componente de estado y definimos en </a:t>
            </a:r>
            <a:r>
              <a:rPr i="1" lang="en-GB" sz="1500">
                <a:solidFill>
                  <a:schemeClr val="dk1"/>
                </a:solidFill>
                <a:highlight>
                  <a:schemeClr val="lt1"/>
                </a:highlight>
                <a:latin typeface="Helvetica Neue Light"/>
                <a:ea typeface="Helvetica Neue Light"/>
                <a:cs typeface="Helvetica Neue Light"/>
                <a:sym typeface="Helvetica Neue Light"/>
              </a:rPr>
              <a:t>state </a:t>
            </a:r>
            <a:r>
              <a:rPr lang="en-GB" sz="1500">
                <a:solidFill>
                  <a:schemeClr val="dk1"/>
                </a:solidFill>
                <a:highlight>
                  <a:schemeClr val="lt1"/>
                </a:highlight>
                <a:latin typeface="Helvetica Neue Light"/>
                <a:ea typeface="Helvetica Neue Light"/>
                <a:cs typeface="Helvetica Neue Light"/>
                <a:sym typeface="Helvetica Neue Light"/>
              </a:rPr>
              <a:t>las variables </a:t>
            </a:r>
            <a:r>
              <a:rPr i="1" lang="en-GB" sz="1500">
                <a:solidFill>
                  <a:schemeClr val="dk1"/>
                </a:solidFill>
                <a:highlight>
                  <a:schemeClr val="lt1"/>
                </a:highlight>
                <a:latin typeface="Helvetica Neue Light"/>
                <a:ea typeface="Helvetica Neue Light"/>
                <a:cs typeface="Helvetica Neue Light"/>
                <a:sym typeface="Helvetica Neue Light"/>
              </a:rPr>
              <a:t>noticias </a:t>
            </a:r>
            <a:r>
              <a:rPr lang="en-GB" sz="1500">
                <a:solidFill>
                  <a:schemeClr val="dk1"/>
                </a:solidFill>
                <a:highlight>
                  <a:schemeClr val="lt1"/>
                </a:highlight>
                <a:latin typeface="Helvetica Neue Light"/>
                <a:ea typeface="Helvetica Neue Light"/>
                <a:cs typeface="Helvetica Neue Light"/>
                <a:sym typeface="Helvetica Neue Light"/>
              </a:rPr>
              <a:t>como un </a:t>
            </a:r>
            <a:r>
              <a:rPr i="1" lang="en-GB" sz="1500">
                <a:solidFill>
                  <a:schemeClr val="dk1"/>
                </a:solidFill>
                <a:highlight>
                  <a:schemeClr val="lt1"/>
                </a:highlight>
                <a:latin typeface="Helvetica Neue Light"/>
                <a:ea typeface="Helvetica Neue Light"/>
                <a:cs typeface="Helvetica Neue Light"/>
                <a:sym typeface="Helvetica Neue Light"/>
              </a:rPr>
              <a:t>array</a:t>
            </a:r>
            <a:r>
              <a:rPr lang="en-GB" sz="1500">
                <a:solidFill>
                  <a:schemeClr val="dk1"/>
                </a:solidFill>
                <a:highlight>
                  <a:schemeClr val="lt1"/>
                </a:highlight>
                <a:latin typeface="Helvetica Neue Light"/>
                <a:ea typeface="Helvetica Neue Light"/>
                <a:cs typeface="Helvetica Neue Light"/>
                <a:sym typeface="Helvetica Neue Light"/>
              </a:rPr>
              <a:t>, </a:t>
            </a:r>
            <a:r>
              <a:rPr i="1" lang="en-GB" sz="1500">
                <a:solidFill>
                  <a:schemeClr val="dk1"/>
                </a:solidFill>
                <a:highlight>
                  <a:schemeClr val="lt1"/>
                </a:highlight>
                <a:latin typeface="Helvetica Neue Light"/>
                <a:ea typeface="Helvetica Neue Light"/>
                <a:cs typeface="Helvetica Neue Light"/>
                <a:sym typeface="Helvetica Neue Light"/>
              </a:rPr>
              <a:t>idObtenerNoticia </a:t>
            </a:r>
            <a:r>
              <a:rPr lang="en-GB" sz="1500">
                <a:solidFill>
                  <a:schemeClr val="dk1"/>
                </a:solidFill>
                <a:highlight>
                  <a:schemeClr val="lt1"/>
                </a:highlight>
                <a:latin typeface="Helvetica Neue Light"/>
                <a:ea typeface="Helvetica Neue Light"/>
                <a:cs typeface="Helvetica Neue Light"/>
                <a:sym typeface="Helvetica Neue Light"/>
              </a:rPr>
              <a:t>como un </a:t>
            </a:r>
            <a:r>
              <a:rPr i="1" lang="en-GB" sz="1500">
                <a:solidFill>
                  <a:schemeClr val="dk1"/>
                </a:solidFill>
                <a:highlight>
                  <a:schemeClr val="lt1"/>
                </a:highlight>
                <a:latin typeface="Helvetica Neue Light"/>
                <a:ea typeface="Helvetica Neue Light"/>
                <a:cs typeface="Helvetica Neue Light"/>
                <a:sym typeface="Helvetica Neue Light"/>
              </a:rPr>
              <a:t>string </a:t>
            </a:r>
            <a:r>
              <a:rPr lang="en-GB" sz="1500">
                <a:solidFill>
                  <a:schemeClr val="dk1"/>
                </a:solidFill>
                <a:highlight>
                  <a:schemeClr val="lt1"/>
                </a:highlight>
                <a:latin typeface="Helvetica Neue Light"/>
                <a:ea typeface="Helvetica Neue Light"/>
                <a:cs typeface="Helvetica Neue Light"/>
                <a:sym typeface="Helvetica Neue Light"/>
              </a:rPr>
              <a:t>y </a:t>
            </a:r>
            <a:r>
              <a:rPr i="1" lang="en-GB" sz="1500">
                <a:solidFill>
                  <a:schemeClr val="dk1"/>
                </a:solidFill>
                <a:highlight>
                  <a:schemeClr val="lt1"/>
                </a:highlight>
                <a:latin typeface="Helvetica Neue Light"/>
                <a:ea typeface="Helvetica Neue Light"/>
                <a:cs typeface="Helvetica Neue Light"/>
                <a:sym typeface="Helvetica Neue Light"/>
              </a:rPr>
              <a:t>pedidas </a:t>
            </a:r>
            <a:r>
              <a:rPr lang="en-GB" sz="1500">
                <a:solidFill>
                  <a:schemeClr val="dk1"/>
                </a:solidFill>
                <a:highlight>
                  <a:schemeClr val="lt1"/>
                </a:highlight>
                <a:latin typeface="Helvetica Neue Light"/>
                <a:ea typeface="Helvetica Neue Light"/>
                <a:cs typeface="Helvetica Neue Light"/>
                <a:sym typeface="Helvetica Neue Light"/>
              </a:rPr>
              <a:t>como </a:t>
            </a:r>
            <a:r>
              <a:rPr i="1" lang="en-GB" sz="1500">
                <a:solidFill>
                  <a:schemeClr val="dk1"/>
                </a:solidFill>
                <a:highlight>
                  <a:schemeClr val="lt1"/>
                </a:highlight>
                <a:latin typeface="Helvetica Neue Light"/>
                <a:ea typeface="Helvetica Neue Light"/>
                <a:cs typeface="Helvetica Neue Light"/>
                <a:sym typeface="Helvetica Neue Light"/>
              </a:rPr>
              <a:t>boolean </a:t>
            </a:r>
            <a:r>
              <a:rPr lang="en-GB" sz="1500">
                <a:solidFill>
                  <a:schemeClr val="dk1"/>
                </a:solidFill>
                <a:highlight>
                  <a:schemeClr val="lt1"/>
                </a:highlight>
                <a:latin typeface="Helvetica Neue Light"/>
                <a:ea typeface="Helvetica Neue Light"/>
                <a:cs typeface="Helvetica Neue Light"/>
                <a:sym typeface="Helvetica Neue Light"/>
              </a:rPr>
              <a:t>en </a:t>
            </a:r>
            <a:r>
              <a:rPr i="1" lang="en-GB" sz="1500">
                <a:solidFill>
                  <a:schemeClr val="dk1"/>
                </a:solidFill>
                <a:highlight>
                  <a:schemeClr val="lt1"/>
                </a:highlight>
                <a:latin typeface="Helvetica Neue Light"/>
                <a:ea typeface="Helvetica Neue Light"/>
                <a:cs typeface="Helvetica Neue Light"/>
                <a:sym typeface="Helvetica Neue Light"/>
              </a:rPr>
              <a:t>false</a:t>
            </a:r>
            <a:r>
              <a:rPr lang="en-GB"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15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El primer método que tenemos es el GET de una noticia por id. De forma asincrónica buscamos la noticia con Axios y luego guardamos en la variable de estado noticias la noticia que encuentra si es que lo hace.</a:t>
            </a:r>
            <a:endParaRPr sz="1500">
              <a:solidFill>
                <a:schemeClr val="dk1"/>
              </a:solidFill>
              <a:highlight>
                <a:schemeClr val="lt1"/>
              </a:highlight>
              <a:latin typeface="Helvetica Neue Light"/>
              <a:ea typeface="Helvetica Neue Light"/>
              <a:cs typeface="Helvetica Neue Light"/>
              <a:sym typeface="Helvetica Neue Light"/>
            </a:endParaRPr>
          </a:p>
        </p:txBody>
      </p:sp>
      <p:pic>
        <p:nvPicPr>
          <p:cNvPr id="586" name="Google Shape;586;p6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7" name="Google Shape;587;p69"/>
          <p:cNvPicPr preferRelativeResize="0"/>
          <p:nvPr/>
        </p:nvPicPr>
        <p:blipFill>
          <a:blip r:embed="rId4">
            <a:alphaModFix/>
          </a:blip>
          <a:stretch>
            <a:fillRect/>
          </a:stretch>
        </p:blipFill>
        <p:spPr>
          <a:xfrm>
            <a:off x="744250" y="1225751"/>
            <a:ext cx="4077950" cy="3186024"/>
          </a:xfrm>
          <a:prstGeom prst="rect">
            <a:avLst/>
          </a:prstGeom>
          <a:noFill/>
          <a:ln cap="flat" cmpd="sng" w="9525">
            <a:solidFill>
              <a:schemeClr val="dk2"/>
            </a:solidFill>
            <a:prstDash val="solid"/>
            <a:round/>
            <a:headEnd len="sm" w="sm" type="none"/>
            <a:tailEnd len="sm" w="sm" type="none"/>
          </a:ln>
        </p:spPr>
      </p:pic>
      <p:sp>
        <p:nvSpPr>
          <p:cNvPr id="588" name="Google Shape;588;p69"/>
          <p:cNvSpPr txBox="1"/>
          <p:nvPr/>
        </p:nvSpPr>
        <p:spPr>
          <a:xfrm>
            <a:off x="4185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Componente Noticias</a:t>
            </a:r>
            <a:endParaRPr i="1" sz="3600">
              <a:latin typeface="Anton"/>
              <a:ea typeface="Anton"/>
              <a:cs typeface="Anton"/>
              <a:sym typeface="Anton"/>
            </a:endParaRPr>
          </a:p>
        </p:txBody>
      </p:sp>
      <p:pic>
        <p:nvPicPr>
          <p:cNvPr id="589" name="Google Shape;589;p69"/>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0"/>
          <p:cNvSpPr txBox="1"/>
          <p:nvPr/>
        </p:nvSpPr>
        <p:spPr>
          <a:xfrm>
            <a:off x="4047550" y="847725"/>
            <a:ext cx="5113800" cy="1953000"/>
          </a:xfrm>
          <a:prstGeom prst="rect">
            <a:avLst/>
          </a:prstGeom>
          <a:noFill/>
          <a:ln>
            <a:noFill/>
          </a:ln>
        </p:spPr>
        <p:txBody>
          <a:bodyPr anchorCtr="0" anchor="t" bIns="91425" lIns="91425" spcFirstLastPara="1" rIns="91425" wrap="square" tIns="91425">
            <a:noAutofit/>
          </a:bodyPr>
          <a:lstStyle/>
          <a:p>
            <a:pPr indent="-178899" lvl="0" marL="89999" rtl="0" algn="l">
              <a:lnSpc>
                <a:spcPct val="100000"/>
              </a:lnSpc>
              <a:spcBef>
                <a:spcPts val="1300"/>
              </a:spcBef>
              <a:spcAft>
                <a:spcPts val="0"/>
              </a:spcAft>
              <a:buClr>
                <a:srgbClr val="3CEFAB"/>
              </a:buClr>
              <a:buSzPts val="14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El método por POST para crear una nueva noticia. La generamos con el generador que creamos.</a:t>
            </a:r>
            <a:endParaRPr>
              <a:solidFill>
                <a:schemeClr val="dk1"/>
              </a:solidFill>
              <a:highlight>
                <a:schemeClr val="lt1"/>
              </a:highlight>
              <a:latin typeface="Helvetica Neue Light"/>
              <a:ea typeface="Helvetica Neue Light"/>
              <a:cs typeface="Helvetica Neue Light"/>
              <a:sym typeface="Helvetica Neue Light"/>
            </a:endParaRPr>
          </a:p>
          <a:p>
            <a:pPr indent="-178899" lvl="0" marL="89999" rtl="0" algn="l">
              <a:lnSpc>
                <a:spcPct val="100000"/>
              </a:lnSpc>
              <a:spcBef>
                <a:spcPts val="1300"/>
              </a:spcBef>
              <a:spcAft>
                <a:spcPts val="0"/>
              </a:spcAft>
              <a:buClr>
                <a:srgbClr val="3CEFAB"/>
              </a:buClr>
              <a:buSzPts val="14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El método por PUT para actualizar una noticia por id marcándola como leída.</a:t>
            </a:r>
            <a:endParaRPr>
              <a:solidFill>
                <a:schemeClr val="dk1"/>
              </a:solidFill>
              <a:highlight>
                <a:schemeClr val="lt1"/>
              </a:highlight>
              <a:latin typeface="Helvetica Neue Light"/>
              <a:ea typeface="Helvetica Neue Light"/>
              <a:cs typeface="Helvetica Neue Light"/>
              <a:sym typeface="Helvetica Neue Light"/>
            </a:endParaRPr>
          </a:p>
          <a:p>
            <a:pPr indent="-178899" lvl="0" marL="89999" rtl="0" algn="l">
              <a:lnSpc>
                <a:spcPct val="100000"/>
              </a:lnSpc>
              <a:spcBef>
                <a:spcPts val="1300"/>
              </a:spcBef>
              <a:spcAft>
                <a:spcPts val="1000"/>
              </a:spcAft>
              <a:buClr>
                <a:srgbClr val="3CEFAB"/>
              </a:buClr>
              <a:buSzPts val="14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Y finalmente el método por DELETE para eliminar una noticia por id.</a:t>
            </a:r>
            <a:endParaRPr>
              <a:solidFill>
                <a:schemeClr val="dk1"/>
              </a:solidFill>
              <a:highlight>
                <a:schemeClr val="lt1"/>
              </a:highlight>
              <a:latin typeface="Helvetica Neue Light"/>
              <a:ea typeface="Helvetica Neue Light"/>
              <a:cs typeface="Helvetica Neue Light"/>
              <a:sym typeface="Helvetica Neue Light"/>
            </a:endParaRPr>
          </a:p>
        </p:txBody>
      </p:sp>
      <p:pic>
        <p:nvPicPr>
          <p:cNvPr id="595" name="Google Shape;595;p7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6" name="Google Shape;596;p70"/>
          <p:cNvPicPr preferRelativeResize="0"/>
          <p:nvPr/>
        </p:nvPicPr>
        <p:blipFill>
          <a:blip r:embed="rId4">
            <a:alphaModFix/>
          </a:blip>
          <a:stretch>
            <a:fillRect/>
          </a:stretch>
        </p:blipFill>
        <p:spPr>
          <a:xfrm>
            <a:off x="444225" y="1068875"/>
            <a:ext cx="3245051" cy="3819350"/>
          </a:xfrm>
          <a:prstGeom prst="rect">
            <a:avLst/>
          </a:prstGeom>
          <a:noFill/>
          <a:ln cap="flat" cmpd="sng" w="19050">
            <a:solidFill>
              <a:schemeClr val="dk2"/>
            </a:solidFill>
            <a:prstDash val="solid"/>
            <a:round/>
            <a:headEnd len="sm" w="sm" type="none"/>
            <a:tailEnd len="sm" w="sm" type="none"/>
          </a:ln>
        </p:spPr>
      </p:pic>
      <p:pic>
        <p:nvPicPr>
          <p:cNvPr id="597" name="Google Shape;597;p70"/>
          <p:cNvPicPr preferRelativeResize="0"/>
          <p:nvPr/>
        </p:nvPicPr>
        <p:blipFill>
          <a:blip r:embed="rId5">
            <a:alphaModFix/>
          </a:blip>
          <a:stretch>
            <a:fillRect/>
          </a:stretch>
        </p:blipFill>
        <p:spPr>
          <a:xfrm>
            <a:off x="3805975" y="2821950"/>
            <a:ext cx="3245051" cy="2073100"/>
          </a:xfrm>
          <a:prstGeom prst="rect">
            <a:avLst/>
          </a:prstGeom>
          <a:noFill/>
          <a:ln cap="flat" cmpd="sng" w="19050">
            <a:solidFill>
              <a:schemeClr val="dk2"/>
            </a:solidFill>
            <a:prstDash val="solid"/>
            <a:round/>
            <a:headEnd len="sm" w="sm" type="none"/>
            <a:tailEnd len="sm" w="sm" type="none"/>
          </a:ln>
        </p:spPr>
      </p:pic>
      <p:sp>
        <p:nvSpPr>
          <p:cNvPr id="598" name="Google Shape;598;p70"/>
          <p:cNvSpPr txBox="1"/>
          <p:nvPr/>
        </p:nvSpPr>
        <p:spPr>
          <a:xfrm>
            <a:off x="4185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Componente Noticias</a:t>
            </a:r>
            <a:endParaRPr i="1" sz="3600">
              <a:latin typeface="Anton"/>
              <a:ea typeface="Anton"/>
              <a:cs typeface="Anton"/>
              <a:sym typeface="Anton"/>
            </a:endParaRPr>
          </a:p>
        </p:txBody>
      </p:sp>
      <p:pic>
        <p:nvPicPr>
          <p:cNvPr id="599" name="Google Shape;599;p70"/>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1"/>
          <p:cNvSpPr txBox="1"/>
          <p:nvPr/>
        </p:nvSpPr>
        <p:spPr>
          <a:xfrm>
            <a:off x="61975" y="701875"/>
            <a:ext cx="4264800" cy="9090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Tenemos luego el render en donde creamos los botones para crear nueva noticia y obtener noticias.</a:t>
            </a:r>
            <a:endParaRPr sz="1500">
              <a:solidFill>
                <a:schemeClr val="dk1"/>
              </a:solidFill>
              <a:highlight>
                <a:schemeClr val="lt1"/>
              </a:highlight>
              <a:latin typeface="Helvetica Neue Light"/>
              <a:ea typeface="Helvetica Neue Light"/>
              <a:cs typeface="Helvetica Neue Light"/>
              <a:sym typeface="Helvetica Neue Light"/>
            </a:endParaRPr>
          </a:p>
        </p:txBody>
      </p:sp>
      <p:pic>
        <p:nvPicPr>
          <p:cNvPr id="605" name="Google Shape;605;p71"/>
          <p:cNvPicPr preferRelativeResize="0"/>
          <p:nvPr/>
        </p:nvPicPr>
        <p:blipFill>
          <a:blip r:embed="rId3">
            <a:alphaModFix/>
          </a:blip>
          <a:stretch>
            <a:fillRect/>
          </a:stretch>
        </p:blipFill>
        <p:spPr>
          <a:xfrm>
            <a:off x="304800" y="1765675"/>
            <a:ext cx="4098250" cy="3194349"/>
          </a:xfrm>
          <a:prstGeom prst="rect">
            <a:avLst/>
          </a:prstGeom>
          <a:noFill/>
          <a:ln cap="flat" cmpd="sng" w="19050">
            <a:solidFill>
              <a:schemeClr val="dk2"/>
            </a:solidFill>
            <a:prstDash val="solid"/>
            <a:round/>
            <a:headEnd len="sm" w="sm" type="none"/>
            <a:tailEnd len="sm" w="sm" type="none"/>
          </a:ln>
        </p:spPr>
      </p:pic>
      <p:pic>
        <p:nvPicPr>
          <p:cNvPr id="606" name="Google Shape;606;p71"/>
          <p:cNvPicPr preferRelativeResize="0"/>
          <p:nvPr/>
        </p:nvPicPr>
        <p:blipFill>
          <a:blip r:embed="rId4">
            <a:alphaModFix/>
          </a:blip>
          <a:stretch>
            <a:fillRect/>
          </a:stretch>
        </p:blipFill>
        <p:spPr>
          <a:xfrm>
            <a:off x="4797925" y="1744675"/>
            <a:ext cx="4098249" cy="2563447"/>
          </a:xfrm>
          <a:prstGeom prst="rect">
            <a:avLst/>
          </a:prstGeom>
          <a:noFill/>
          <a:ln cap="flat" cmpd="sng" w="19050">
            <a:solidFill>
              <a:schemeClr val="dk2"/>
            </a:solidFill>
            <a:prstDash val="solid"/>
            <a:round/>
            <a:headEnd len="sm" w="sm" type="none"/>
            <a:tailEnd len="sm" w="sm" type="none"/>
          </a:ln>
        </p:spPr>
      </p:pic>
      <p:pic>
        <p:nvPicPr>
          <p:cNvPr id="607" name="Google Shape;607;p71"/>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08" name="Google Shape;608;p71"/>
          <p:cNvSpPr txBox="1"/>
          <p:nvPr/>
        </p:nvSpPr>
        <p:spPr>
          <a:xfrm>
            <a:off x="4479175" y="848875"/>
            <a:ext cx="4521600" cy="877200"/>
          </a:xfrm>
          <a:prstGeom prst="rect">
            <a:avLst/>
          </a:prstGeom>
          <a:noFill/>
          <a:ln>
            <a:noFill/>
          </a:ln>
        </p:spPr>
        <p:txBody>
          <a:bodyPr anchorCtr="0" anchor="t" bIns="91425" lIns="91425" spcFirstLastPara="1" rIns="91425" wrap="square" tIns="91425">
            <a:spAutoFit/>
          </a:bodyPr>
          <a:lstStyle/>
          <a:p>
            <a:pPr indent="-323850" lvl="0" marL="457200" rtl="0" algn="l">
              <a:lnSpc>
                <a:spcPct val="100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Finalmente vemos la representación de las noticias, con el componente Noticia al que le pasamos las props.</a:t>
            </a:r>
            <a:endParaRPr sz="1200"/>
          </a:p>
        </p:txBody>
      </p:sp>
      <p:sp>
        <p:nvSpPr>
          <p:cNvPr id="609" name="Google Shape;609;p71"/>
          <p:cNvSpPr txBox="1"/>
          <p:nvPr/>
        </p:nvSpPr>
        <p:spPr>
          <a:xfrm>
            <a:off x="418500" y="8617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3600">
                <a:latin typeface="Anton"/>
                <a:ea typeface="Anton"/>
                <a:cs typeface="Anton"/>
                <a:sym typeface="Anton"/>
              </a:rPr>
              <a:t>Componente Noticias</a:t>
            </a:r>
            <a:endParaRPr i="1" sz="3600">
              <a:latin typeface="Anton"/>
              <a:ea typeface="Anton"/>
              <a:cs typeface="Anton"/>
              <a:sym typeface="Anton"/>
            </a:endParaRPr>
          </a:p>
        </p:txBody>
      </p:sp>
      <p:pic>
        <p:nvPicPr>
          <p:cNvPr id="610" name="Google Shape;610;p71"/>
          <p:cNvPicPr preferRelativeResize="0"/>
          <p:nvPr/>
        </p:nvPicPr>
        <p:blipFill rotWithShape="1">
          <a:blip r:embed="rId6">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1" name="Google Shape;141;p18"/>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42" name="Google Shape;142;p18"/>
          <p:cNvPicPr preferRelativeResize="0"/>
          <p:nvPr/>
        </p:nvPicPr>
        <p:blipFill>
          <a:blip r:embed="rId5">
            <a:alphaModFix/>
          </a:blip>
          <a:stretch>
            <a:fillRect/>
          </a:stretch>
        </p:blipFill>
        <p:spPr>
          <a:xfrm>
            <a:off x="633881" y="897675"/>
            <a:ext cx="7876238" cy="3500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2"/>
          <p:cNvSpPr txBox="1"/>
          <p:nvPr/>
        </p:nvSpPr>
        <p:spPr>
          <a:xfrm>
            <a:off x="554525" y="1159075"/>
            <a:ext cx="8004600" cy="3115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Con el comando </a:t>
            </a:r>
            <a:r>
              <a:rPr i="1" lang="en-GB" sz="1600">
                <a:solidFill>
                  <a:schemeClr val="lt2"/>
                </a:solidFill>
                <a:highlight>
                  <a:schemeClr val="dk2"/>
                </a:highlight>
                <a:latin typeface="Helvetica Neue Light"/>
                <a:ea typeface="Helvetica Neue Light"/>
                <a:cs typeface="Helvetica Neue Light"/>
                <a:sym typeface="Helvetica Neue Light"/>
              </a:rPr>
              <a:t>npm run build</a:t>
            </a:r>
            <a:r>
              <a:rPr lang="en-GB" sz="1600">
                <a:solidFill>
                  <a:schemeClr val="dk1"/>
                </a:solidFill>
                <a:highlight>
                  <a:schemeClr val="lt1"/>
                </a:highlight>
                <a:latin typeface="Helvetica Neue Light"/>
                <a:ea typeface="Helvetica Neue Light"/>
                <a:cs typeface="Helvetica Neue Light"/>
                <a:sym typeface="Helvetica Neue Light"/>
              </a:rPr>
              <a:t>, creamos en nuestro proyecto de React, una carpeta llamada </a:t>
            </a:r>
            <a:r>
              <a:rPr b="1" i="1" lang="en-GB" sz="1600">
                <a:solidFill>
                  <a:schemeClr val="dk1"/>
                </a:solidFill>
                <a:highlight>
                  <a:schemeClr val="lt1"/>
                </a:highlight>
                <a:latin typeface="Helvetica Neue"/>
                <a:ea typeface="Helvetica Neue"/>
                <a:cs typeface="Helvetica Neue"/>
                <a:sym typeface="Helvetica Neue"/>
              </a:rPr>
              <a:t>build </a:t>
            </a:r>
            <a:r>
              <a:rPr lang="en-GB" sz="1600">
                <a:solidFill>
                  <a:schemeClr val="dk1"/>
                </a:solidFill>
                <a:highlight>
                  <a:schemeClr val="lt1"/>
                </a:highlight>
                <a:latin typeface="Helvetica Neue Light"/>
                <a:ea typeface="Helvetica Neue Light"/>
                <a:cs typeface="Helvetica Neue Light"/>
                <a:sym typeface="Helvetica Neue Light"/>
              </a:rPr>
              <a:t>con los archivos correspondientes para poder preparar nuestro proyecto y luego utilizarlo en otro.</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Debemos copiar l</a:t>
            </a:r>
            <a:r>
              <a:rPr lang="en-GB" sz="1600">
                <a:solidFill>
                  <a:schemeClr val="dk1"/>
                </a:solidFill>
                <a:highlight>
                  <a:schemeClr val="lt1"/>
                </a:highlight>
                <a:latin typeface="Helvetica Neue Light"/>
                <a:ea typeface="Helvetica Neue Light"/>
                <a:cs typeface="Helvetica Neue Light"/>
                <a:sym typeface="Helvetica Neue Light"/>
              </a:rPr>
              <a:t>os archivos que se generan con este comando,</a:t>
            </a:r>
            <a:r>
              <a:rPr lang="en-GB" sz="1600">
                <a:solidFill>
                  <a:schemeClr val="dk1"/>
                </a:solidFill>
                <a:highlight>
                  <a:schemeClr val="lt1"/>
                </a:highlight>
                <a:latin typeface="Helvetica Neue Light"/>
                <a:ea typeface="Helvetica Neue Light"/>
                <a:cs typeface="Helvetica Neue Light"/>
                <a:sym typeface="Helvetica Neue Light"/>
              </a:rPr>
              <a:t> a la carpeta </a:t>
            </a:r>
            <a:r>
              <a:rPr b="1" i="1" lang="en-GB" sz="1600">
                <a:solidFill>
                  <a:schemeClr val="dk1"/>
                </a:solidFill>
                <a:highlight>
                  <a:schemeClr val="lt1"/>
                </a:highlight>
                <a:latin typeface="Helvetica Neue"/>
                <a:ea typeface="Helvetica Neue"/>
                <a:cs typeface="Helvetica Neue"/>
                <a:sym typeface="Helvetica Neue"/>
              </a:rPr>
              <a:t>public </a:t>
            </a:r>
            <a:r>
              <a:rPr lang="en-GB" sz="1600">
                <a:solidFill>
                  <a:schemeClr val="dk1"/>
                </a:solidFill>
                <a:highlight>
                  <a:schemeClr val="lt1"/>
                </a:highlight>
                <a:latin typeface="Helvetica Neue Light"/>
                <a:ea typeface="Helvetica Neue Light"/>
                <a:cs typeface="Helvetica Neue Light"/>
                <a:sym typeface="Helvetica Neue Light"/>
              </a:rPr>
              <a:t>de nuestra API RESTful para conectar así el front y el back.</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Luego de modificar nuestro proyecto de React, una vez que ya queramos subir esos cambios a producción, debemos ejecutar nuevamente el comando para generar la carpeta de </a:t>
            </a:r>
            <a:r>
              <a:rPr i="1" lang="en-GB" sz="1600">
                <a:solidFill>
                  <a:schemeClr val="dk1"/>
                </a:solidFill>
                <a:highlight>
                  <a:schemeClr val="lt1"/>
                </a:highlight>
                <a:latin typeface="Helvetica Neue Light"/>
                <a:ea typeface="Helvetica Neue Light"/>
                <a:cs typeface="Helvetica Neue Light"/>
                <a:sym typeface="Helvetica Neue Light"/>
              </a:rPr>
              <a:t>build </a:t>
            </a:r>
            <a:r>
              <a:rPr lang="en-GB" sz="1600">
                <a:solidFill>
                  <a:schemeClr val="dk1"/>
                </a:solidFill>
                <a:highlight>
                  <a:schemeClr val="lt1"/>
                </a:highlight>
                <a:latin typeface="Helvetica Neue Light"/>
                <a:ea typeface="Helvetica Neue Light"/>
                <a:cs typeface="Helvetica Neue Light"/>
                <a:sym typeface="Helvetica Neue Light"/>
              </a:rPr>
              <a:t>e ir a nuestro proyecto de back, borrar los archivos de </a:t>
            </a:r>
            <a:r>
              <a:rPr i="1" lang="en-GB" sz="1600">
                <a:solidFill>
                  <a:schemeClr val="dk1"/>
                </a:solidFill>
                <a:highlight>
                  <a:schemeClr val="lt1"/>
                </a:highlight>
                <a:latin typeface="Helvetica Neue Light"/>
                <a:ea typeface="Helvetica Neue Light"/>
                <a:cs typeface="Helvetica Neue Light"/>
                <a:sym typeface="Helvetica Neue Light"/>
              </a:rPr>
              <a:t>public </a:t>
            </a:r>
            <a:r>
              <a:rPr lang="en-GB" sz="1600">
                <a:solidFill>
                  <a:schemeClr val="dk1"/>
                </a:solidFill>
                <a:highlight>
                  <a:schemeClr val="lt1"/>
                </a:highlight>
                <a:latin typeface="Helvetica Neue Light"/>
                <a:ea typeface="Helvetica Neue Light"/>
                <a:cs typeface="Helvetica Neue Light"/>
                <a:sym typeface="Helvetica Neue Light"/>
              </a:rPr>
              <a:t>y pegar los nuevos generados.</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616" name="Google Shape;616;p72"/>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Build - package.json</a:t>
            </a:r>
            <a:endParaRPr i="1" sz="3600">
              <a:latin typeface="Anton"/>
              <a:ea typeface="Anton"/>
              <a:cs typeface="Anton"/>
              <a:sym typeface="Anton"/>
            </a:endParaRPr>
          </a:p>
        </p:txBody>
      </p:sp>
      <p:pic>
        <p:nvPicPr>
          <p:cNvPr id="617" name="Google Shape;617;p72"/>
          <p:cNvPicPr preferRelativeResize="0"/>
          <p:nvPr/>
        </p:nvPicPr>
        <p:blipFill>
          <a:blip r:embed="rId3">
            <a:alphaModFix/>
          </a:blip>
          <a:stretch>
            <a:fillRect/>
          </a:stretch>
        </p:blipFill>
        <p:spPr>
          <a:xfrm>
            <a:off x="8237825" y="91375"/>
            <a:ext cx="762900" cy="762900"/>
          </a:xfrm>
          <a:prstGeom prst="rect">
            <a:avLst/>
          </a:prstGeom>
          <a:noFill/>
          <a:ln>
            <a:noFill/>
          </a:ln>
        </p:spPr>
      </p:pic>
      <p:pic>
        <p:nvPicPr>
          <p:cNvPr id="618" name="Google Shape;618;p72"/>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3"/>
          <p:cNvSpPr txBox="1"/>
          <p:nvPr/>
        </p:nvSpPr>
        <p:spPr>
          <a:xfrm>
            <a:off x="731050" y="1235275"/>
            <a:ext cx="7659300" cy="1601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Para no tener que hacer esto manualmente cada vez que hagamos modificaciones al proyecto, configuramos los scripts del package.json del proyecto de React para hacerlo de forma automática ejecutando un solo comando.</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624" name="Google Shape;624;p73"/>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Build - package.json</a:t>
            </a:r>
            <a:endParaRPr i="1" sz="3600">
              <a:latin typeface="Anton"/>
              <a:ea typeface="Anton"/>
              <a:cs typeface="Anton"/>
              <a:sym typeface="Anton"/>
            </a:endParaRPr>
          </a:p>
        </p:txBody>
      </p:sp>
      <p:pic>
        <p:nvPicPr>
          <p:cNvPr id="625" name="Google Shape;625;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26" name="Google Shape;626;p73"/>
          <p:cNvPicPr preferRelativeResize="0"/>
          <p:nvPr/>
        </p:nvPicPr>
        <p:blipFill>
          <a:blip r:embed="rId4">
            <a:alphaModFix/>
          </a:blip>
          <a:stretch>
            <a:fillRect/>
          </a:stretch>
        </p:blipFill>
        <p:spPr>
          <a:xfrm>
            <a:off x="1828800" y="2683975"/>
            <a:ext cx="5435634" cy="1446900"/>
          </a:xfrm>
          <a:prstGeom prst="rect">
            <a:avLst/>
          </a:prstGeom>
          <a:noFill/>
          <a:ln cap="flat" cmpd="sng" w="19050">
            <a:solidFill>
              <a:schemeClr val="dk2"/>
            </a:solidFill>
            <a:prstDash val="solid"/>
            <a:round/>
            <a:headEnd len="sm" w="sm" type="none"/>
            <a:tailEnd len="sm" w="sm" type="none"/>
          </a:ln>
        </p:spPr>
      </p:pic>
      <p:pic>
        <p:nvPicPr>
          <p:cNvPr id="627" name="Google Shape;627;p73"/>
          <p:cNvPicPr preferRelativeResize="0"/>
          <p:nvPr/>
        </p:nvPicPr>
        <p:blipFill rotWithShape="1">
          <a:blip r:embed="rId5">
            <a:alphaModFix/>
          </a:blip>
          <a:srcRect b="0" l="0" r="0" t="0"/>
          <a:stretch/>
        </p:blipFill>
        <p:spPr>
          <a:xfrm>
            <a:off x="7459394" y="63043"/>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4"/>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Build - package.json</a:t>
            </a:r>
            <a:endParaRPr i="1" sz="3600">
              <a:latin typeface="Anton"/>
              <a:ea typeface="Anton"/>
              <a:cs typeface="Anton"/>
              <a:sym typeface="Anton"/>
            </a:endParaRPr>
          </a:p>
        </p:txBody>
      </p:sp>
      <p:pic>
        <p:nvPicPr>
          <p:cNvPr id="633" name="Google Shape;633;p74"/>
          <p:cNvPicPr preferRelativeResize="0"/>
          <p:nvPr/>
        </p:nvPicPr>
        <p:blipFill>
          <a:blip r:embed="rId3">
            <a:alphaModFix/>
          </a:blip>
          <a:stretch>
            <a:fillRect/>
          </a:stretch>
        </p:blipFill>
        <p:spPr>
          <a:xfrm>
            <a:off x="8237825" y="91375"/>
            <a:ext cx="762900" cy="762900"/>
          </a:xfrm>
          <a:prstGeom prst="rect">
            <a:avLst/>
          </a:prstGeom>
          <a:noFill/>
          <a:ln>
            <a:noFill/>
          </a:ln>
        </p:spPr>
      </p:pic>
      <p:pic>
        <p:nvPicPr>
          <p:cNvPr id="634" name="Google Shape;634;p74"/>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35" name="Google Shape;635;p74"/>
          <p:cNvSpPr txBox="1"/>
          <p:nvPr/>
        </p:nvSpPr>
        <p:spPr>
          <a:xfrm>
            <a:off x="1141225" y="1463875"/>
            <a:ext cx="7096800" cy="19407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1300"/>
              </a:spcBef>
              <a:spcAft>
                <a:spcPts val="0"/>
              </a:spcAft>
              <a:buClr>
                <a:srgbClr val="3CEFAB"/>
              </a:buClr>
              <a:buSzPts val="1500"/>
              <a:buFont typeface="Helvetica Neue Light"/>
              <a:buChar char="●"/>
            </a:pPr>
            <a:r>
              <a:rPr b="1" i="1" lang="en-GB">
                <a:solidFill>
                  <a:schemeClr val="lt2"/>
                </a:solidFill>
                <a:highlight>
                  <a:schemeClr val="dk2"/>
                </a:highlight>
                <a:latin typeface="Roboto Mono"/>
                <a:ea typeface="Roboto Mono"/>
                <a:cs typeface="Roboto Mono"/>
                <a:sym typeface="Roboto Mono"/>
              </a:rPr>
              <a:t>npm run delArchivos</a:t>
            </a:r>
            <a:r>
              <a:rPr lang="en-GB" sz="1500">
                <a:solidFill>
                  <a:schemeClr val="dk1"/>
                </a:solidFill>
                <a:highlight>
                  <a:schemeClr val="lt1"/>
                </a:highlight>
                <a:latin typeface="Helvetica Neue Light"/>
                <a:ea typeface="Helvetica Neue Light"/>
                <a:cs typeface="Helvetica Neue Light"/>
                <a:sym typeface="Helvetica Neue Light"/>
              </a:rPr>
              <a:t> borra los archivos de la carpeta public de la API REST.</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00000"/>
              </a:lnSpc>
              <a:spcBef>
                <a:spcPts val="1300"/>
              </a:spcBef>
              <a:spcAft>
                <a:spcPts val="0"/>
              </a:spcAft>
              <a:buClr>
                <a:srgbClr val="3CEFAB"/>
              </a:buClr>
              <a:buSzPts val="1500"/>
              <a:buFont typeface="Helvetica Neue Light"/>
              <a:buChar char="●"/>
            </a:pPr>
            <a:r>
              <a:rPr b="1" i="1" lang="en-GB">
                <a:solidFill>
                  <a:schemeClr val="lt2"/>
                </a:solidFill>
                <a:highlight>
                  <a:schemeClr val="dk2"/>
                </a:highlight>
                <a:latin typeface="Roboto Mono"/>
                <a:ea typeface="Roboto Mono"/>
                <a:cs typeface="Roboto Mono"/>
                <a:sym typeface="Roboto Mono"/>
              </a:rPr>
              <a:t>npm run delCarpetas</a:t>
            </a:r>
            <a:r>
              <a:rPr lang="en-GB" sz="1500">
                <a:solidFill>
                  <a:schemeClr val="dk1"/>
                </a:solidFill>
                <a:highlight>
                  <a:schemeClr val="lt1"/>
                </a:highlight>
                <a:latin typeface="Helvetica Neue Light"/>
                <a:ea typeface="Helvetica Neue Light"/>
                <a:cs typeface="Helvetica Neue Light"/>
                <a:sym typeface="Helvetica Neue Light"/>
              </a:rPr>
              <a:t> borras las carpetas de la carpeta public de la API REST.</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00000"/>
              </a:lnSpc>
              <a:spcBef>
                <a:spcPts val="1300"/>
              </a:spcBef>
              <a:spcAft>
                <a:spcPts val="0"/>
              </a:spcAft>
              <a:buClr>
                <a:srgbClr val="3CEFAB"/>
              </a:buClr>
              <a:buSzPts val="1500"/>
              <a:buFont typeface="Helvetica Neue Light"/>
              <a:buChar char="●"/>
            </a:pPr>
            <a:r>
              <a:rPr b="1" i="1" lang="en-GB">
                <a:solidFill>
                  <a:schemeClr val="lt2"/>
                </a:solidFill>
                <a:highlight>
                  <a:schemeClr val="dk2"/>
                </a:highlight>
                <a:latin typeface="Roboto Mono"/>
                <a:ea typeface="Roboto Mono"/>
                <a:cs typeface="Roboto Mono"/>
                <a:sym typeface="Roboto Mono"/>
              </a:rPr>
              <a:t>npm run copy</a:t>
            </a:r>
            <a:r>
              <a:rPr lang="en-GB" sz="1500">
                <a:solidFill>
                  <a:schemeClr val="dk1"/>
                </a:solidFill>
                <a:highlight>
                  <a:schemeClr val="lt1"/>
                </a:highlight>
                <a:latin typeface="Helvetica Neue Light"/>
                <a:ea typeface="Helvetica Neue Light"/>
                <a:cs typeface="Helvetica Neue Light"/>
                <a:sym typeface="Helvetica Neue Light"/>
              </a:rPr>
              <a:t> copia las carpetas y archivos de la carpeta build a public en la API REST.</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00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Con </a:t>
            </a:r>
            <a:r>
              <a:rPr b="1" i="1" lang="en-GB">
                <a:solidFill>
                  <a:schemeClr val="lt2"/>
                </a:solidFill>
                <a:highlight>
                  <a:schemeClr val="dk2"/>
                </a:highlight>
                <a:latin typeface="Roboto Mono"/>
                <a:ea typeface="Roboto Mono"/>
                <a:cs typeface="Roboto Mono"/>
                <a:sym typeface="Roboto Mono"/>
              </a:rPr>
              <a:t>npm run buildCopy</a:t>
            </a:r>
            <a:r>
              <a:rPr lang="en-GB" sz="1500">
                <a:solidFill>
                  <a:schemeClr val="dk1"/>
                </a:solidFill>
                <a:highlight>
                  <a:schemeClr val="lt1"/>
                </a:highlight>
                <a:latin typeface="Helvetica Neue Light"/>
                <a:ea typeface="Helvetica Neue Light"/>
                <a:cs typeface="Helvetica Neue Light"/>
                <a:sym typeface="Helvetica Neue Light"/>
              </a:rPr>
              <a:t> hacemos los comandos juntos incluyendo </a:t>
            </a:r>
            <a:r>
              <a:rPr b="1" i="1" lang="en-GB">
                <a:solidFill>
                  <a:schemeClr val="lt2"/>
                </a:solidFill>
                <a:highlight>
                  <a:schemeClr val="dk2"/>
                </a:highlight>
                <a:latin typeface="Roboto Mono"/>
                <a:ea typeface="Roboto Mono"/>
                <a:cs typeface="Roboto Mono"/>
                <a:sym typeface="Roboto Mono"/>
              </a:rPr>
              <a:t>npm run build</a:t>
            </a:r>
            <a:r>
              <a:rPr lang="en-GB"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5"/>
          <p:cNvSpPr txBox="1"/>
          <p:nvPr/>
        </p:nvSpPr>
        <p:spPr>
          <a:xfrm>
            <a:off x="1253725" y="1311475"/>
            <a:ext cx="7144800" cy="1520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Para levantar la aplicación en </a:t>
            </a:r>
            <a:r>
              <a:rPr b="1" lang="en-GB" sz="1800">
                <a:solidFill>
                  <a:schemeClr val="dk1"/>
                </a:solidFill>
                <a:highlight>
                  <a:schemeClr val="lt1"/>
                </a:highlight>
                <a:latin typeface="Helvetica Neue"/>
                <a:ea typeface="Helvetica Neue"/>
                <a:cs typeface="Helvetica Neue"/>
                <a:sym typeface="Helvetica Neue"/>
              </a:rPr>
              <a:t>desarrollo </a:t>
            </a:r>
            <a:r>
              <a:rPr lang="en-GB" sz="1800">
                <a:solidFill>
                  <a:schemeClr val="dk1"/>
                </a:solidFill>
                <a:highlight>
                  <a:schemeClr val="lt1"/>
                </a:highlight>
                <a:latin typeface="Helvetica Neue Light"/>
                <a:ea typeface="Helvetica Neue Light"/>
                <a:cs typeface="Helvetica Neue Light"/>
                <a:sym typeface="Helvetica Neue Light"/>
              </a:rPr>
              <a:t>tenemos distintas formas. Por un lado, podemos levantar la aplicación en desarrollo, con el comando </a:t>
            </a:r>
            <a:r>
              <a:rPr i="1" lang="en-GB" sz="1800">
                <a:solidFill>
                  <a:schemeClr val="lt2"/>
                </a:solidFill>
                <a:highlight>
                  <a:schemeClr val="dk2"/>
                </a:highlight>
                <a:latin typeface="Helvetica Neue Light"/>
                <a:ea typeface="Helvetica Neue Light"/>
                <a:cs typeface="Helvetica Neue Light"/>
                <a:sym typeface="Helvetica Neue Light"/>
              </a:rPr>
              <a:t>npm run dev</a:t>
            </a:r>
            <a:r>
              <a:rPr lang="en-GB" sz="1800">
                <a:solidFill>
                  <a:schemeClr val="dk1"/>
                </a:solidFill>
                <a:highlight>
                  <a:schemeClr val="lt1"/>
                </a:highlight>
                <a:latin typeface="Helvetica Neue Light"/>
                <a:ea typeface="Helvetica Neue Light"/>
                <a:cs typeface="Helvetica Neue Light"/>
                <a:sym typeface="Helvetica Neue Light"/>
              </a:rPr>
              <a:t> en la API. Como copiamos los archivos del proyecto de React a la carpeta public, si entramos a </a:t>
            </a:r>
            <a:r>
              <a:rPr i="1" lang="en-GB" sz="1800" u="sng">
                <a:solidFill>
                  <a:schemeClr val="hlink"/>
                </a:solidFill>
                <a:highlight>
                  <a:schemeClr val="lt1"/>
                </a:highlight>
                <a:latin typeface="Helvetica Neue Light"/>
                <a:ea typeface="Helvetica Neue Light"/>
                <a:cs typeface="Helvetica Neue Light"/>
                <a:sym typeface="Helvetica Neue Light"/>
                <a:hlinkClick r:id="rId3"/>
              </a:rPr>
              <a:t>http://localhost:8080</a:t>
            </a:r>
            <a:r>
              <a:rPr i="1" lang="en-GB" sz="1800">
                <a:solidFill>
                  <a:schemeClr val="dk1"/>
                </a:solidFill>
                <a:highlight>
                  <a:schemeClr val="lt1"/>
                </a:highlight>
                <a:latin typeface="Helvetica Neue Light"/>
                <a:ea typeface="Helvetica Neue Light"/>
                <a:cs typeface="Helvetica Neue Light"/>
                <a:sym typeface="Helvetica Neue Light"/>
              </a:rPr>
              <a:t> </a:t>
            </a:r>
            <a:r>
              <a:rPr lang="en-GB" sz="1800">
                <a:solidFill>
                  <a:schemeClr val="dk1"/>
                </a:solidFill>
                <a:highlight>
                  <a:schemeClr val="lt1"/>
                </a:highlight>
                <a:latin typeface="Helvetica Neue Light"/>
                <a:ea typeface="Helvetica Neue Light"/>
                <a:cs typeface="Helvetica Neue Light"/>
                <a:sym typeface="Helvetica Neue Light"/>
              </a:rPr>
              <a:t>podemos usar nuestra aplicación de forma correcta.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641" name="Google Shape;641;p75"/>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Levantar la aplicación</a:t>
            </a:r>
            <a:endParaRPr i="1" sz="3600">
              <a:latin typeface="Anton"/>
              <a:ea typeface="Anton"/>
              <a:cs typeface="Anton"/>
              <a:sym typeface="Anton"/>
            </a:endParaRPr>
          </a:p>
        </p:txBody>
      </p:sp>
      <p:pic>
        <p:nvPicPr>
          <p:cNvPr id="642" name="Google Shape;642;p75"/>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643" name="Google Shape;643;p75"/>
          <p:cNvPicPr preferRelativeResize="0"/>
          <p:nvPr/>
        </p:nvPicPr>
        <p:blipFill>
          <a:blip r:embed="rId5">
            <a:alphaModFix/>
          </a:blip>
          <a:stretch>
            <a:fillRect/>
          </a:stretch>
        </p:blipFill>
        <p:spPr>
          <a:xfrm>
            <a:off x="8237825" y="91375"/>
            <a:ext cx="762900" cy="762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6"/>
          <p:cNvSpPr txBox="1"/>
          <p:nvPr/>
        </p:nvSpPr>
        <p:spPr>
          <a:xfrm>
            <a:off x="835825" y="930475"/>
            <a:ext cx="7369800" cy="353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15000"/>
              </a:lnSpc>
              <a:spcBef>
                <a:spcPts val="1300"/>
              </a:spcBef>
              <a:spcAft>
                <a:spcPts val="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Por otro lado, también podemos ejecutar el front con </a:t>
            </a:r>
            <a:r>
              <a:rPr i="1" lang="en-GB" sz="1500">
                <a:solidFill>
                  <a:schemeClr val="lt2"/>
                </a:solidFill>
                <a:highlight>
                  <a:schemeClr val="dk2"/>
                </a:highlight>
                <a:latin typeface="Helvetica Neue Light"/>
                <a:ea typeface="Helvetica Neue Light"/>
                <a:cs typeface="Helvetica Neue Light"/>
                <a:sym typeface="Helvetica Neue Light"/>
              </a:rPr>
              <a:t>npm start</a:t>
            </a:r>
            <a:r>
              <a:rPr lang="en-GB" sz="1500">
                <a:solidFill>
                  <a:schemeClr val="dk1"/>
                </a:solidFill>
                <a:highlight>
                  <a:schemeClr val="lt1"/>
                </a:highlight>
                <a:latin typeface="Helvetica Neue Light"/>
                <a:ea typeface="Helvetica Neue Light"/>
                <a:cs typeface="Helvetica Neue Light"/>
                <a:sym typeface="Helvetica Neue Light"/>
              </a:rPr>
              <a:t>, teniendo levantado el back con </a:t>
            </a:r>
            <a:r>
              <a:rPr i="1" lang="en-GB" sz="1500">
                <a:solidFill>
                  <a:schemeClr val="lt2"/>
                </a:solidFill>
                <a:highlight>
                  <a:schemeClr val="dk2"/>
                </a:highlight>
                <a:latin typeface="Helvetica Neue Light"/>
                <a:ea typeface="Helvetica Neue Light"/>
                <a:cs typeface="Helvetica Neue Light"/>
                <a:sym typeface="Helvetica Neue Light"/>
              </a:rPr>
              <a:t>npm run dev</a:t>
            </a:r>
            <a:r>
              <a:rPr lang="en-GB" sz="1500">
                <a:solidFill>
                  <a:schemeClr val="dk1"/>
                </a:solidFill>
                <a:highlight>
                  <a:schemeClr val="lt1"/>
                </a:highlight>
                <a:latin typeface="Helvetica Neue Light"/>
                <a:ea typeface="Helvetica Neue Light"/>
                <a:cs typeface="Helvetica Neue Light"/>
                <a:sym typeface="Helvetica Neue Light"/>
              </a:rPr>
              <a:t>. En este caso, entramos a </a:t>
            </a:r>
            <a:r>
              <a:rPr i="1" lang="en-GB" sz="1500" u="sng">
                <a:solidFill>
                  <a:schemeClr val="hlink"/>
                </a:solidFill>
                <a:highlight>
                  <a:schemeClr val="lt1"/>
                </a:highlight>
                <a:latin typeface="Helvetica Neue Light"/>
                <a:ea typeface="Helvetica Neue Light"/>
                <a:cs typeface="Helvetica Neue Light"/>
                <a:sym typeface="Helvetica Neue Light"/>
                <a:hlinkClick r:id="rId3"/>
              </a:rPr>
              <a:t>http://localhost:3000</a:t>
            </a:r>
            <a:r>
              <a:rPr i="1" lang="en-GB" sz="1500">
                <a:solidFill>
                  <a:schemeClr val="dk1"/>
                </a:solidFill>
                <a:highlight>
                  <a:schemeClr val="lt1"/>
                </a:highlight>
                <a:latin typeface="Helvetica Neue Light"/>
                <a:ea typeface="Helvetica Neue Light"/>
                <a:cs typeface="Helvetica Neue Light"/>
                <a:sym typeface="Helvetica Neue Light"/>
              </a:rPr>
              <a:t> </a:t>
            </a:r>
            <a:r>
              <a:rPr lang="en-GB" sz="1500">
                <a:solidFill>
                  <a:schemeClr val="dk1"/>
                </a:solidFill>
                <a:highlight>
                  <a:schemeClr val="lt1"/>
                </a:highlight>
                <a:latin typeface="Helvetica Neue Light"/>
                <a:ea typeface="Helvetica Neue Light"/>
                <a:cs typeface="Helvetica Neue Light"/>
                <a:sym typeface="Helvetica Neue Light"/>
              </a:rPr>
              <a:t>y también usamos nuestra aplicación. Esta forma funciona debido a las CORS que configuramos en nuestra API, ya que de otra forma se hubiera bloqueado el acceso a las rutas desde el origen por las políticas de CORS.</a:t>
            </a:r>
            <a:endParaRPr sz="1500">
              <a:solidFill>
                <a:schemeClr val="dk1"/>
              </a:solidFill>
              <a:highlight>
                <a:schemeClr val="lt1"/>
              </a:highlight>
              <a:latin typeface="Helvetica Neue Light"/>
              <a:ea typeface="Helvetica Neue Light"/>
              <a:cs typeface="Helvetica Neue Light"/>
              <a:sym typeface="Helvetica Neue Light"/>
            </a:endParaRPr>
          </a:p>
          <a:p>
            <a:pPr indent="-323850" lvl="0" marL="457200" rtl="0" algn="l">
              <a:lnSpc>
                <a:spcPct val="115000"/>
              </a:lnSpc>
              <a:spcBef>
                <a:spcPts val="1300"/>
              </a:spcBef>
              <a:spcAft>
                <a:spcPts val="1000"/>
              </a:spcAft>
              <a:buClr>
                <a:srgbClr val="3CEFAB"/>
              </a:buClr>
              <a:buSzPts val="1500"/>
              <a:buFont typeface="Helvetica Neue Light"/>
              <a:buChar char="●"/>
            </a:pPr>
            <a:r>
              <a:rPr lang="en-GB" sz="1500">
                <a:solidFill>
                  <a:schemeClr val="dk1"/>
                </a:solidFill>
                <a:highlight>
                  <a:schemeClr val="lt1"/>
                </a:highlight>
                <a:latin typeface="Helvetica Neue Light"/>
                <a:ea typeface="Helvetica Neue Light"/>
                <a:cs typeface="Helvetica Neue Light"/>
                <a:sym typeface="Helvetica Neue Light"/>
              </a:rPr>
              <a:t>Para levantar la aplicación en </a:t>
            </a:r>
            <a:r>
              <a:rPr b="1" lang="en-GB" sz="1500">
                <a:solidFill>
                  <a:schemeClr val="dk1"/>
                </a:solidFill>
                <a:highlight>
                  <a:schemeClr val="lt1"/>
                </a:highlight>
                <a:latin typeface="Helvetica Neue"/>
                <a:ea typeface="Helvetica Neue"/>
                <a:cs typeface="Helvetica Neue"/>
                <a:sym typeface="Helvetica Neue"/>
              </a:rPr>
              <a:t>producción</a:t>
            </a:r>
            <a:r>
              <a:rPr lang="en-GB" sz="1500">
                <a:solidFill>
                  <a:schemeClr val="dk1"/>
                </a:solidFill>
                <a:highlight>
                  <a:schemeClr val="lt1"/>
                </a:highlight>
                <a:latin typeface="Helvetica Neue Light"/>
                <a:ea typeface="Helvetica Neue Light"/>
                <a:cs typeface="Helvetica Neue Light"/>
                <a:sym typeface="Helvetica Neue Light"/>
              </a:rPr>
              <a:t>, usamos el comando </a:t>
            </a:r>
            <a:r>
              <a:rPr i="1" lang="en-GB" sz="1500">
                <a:solidFill>
                  <a:schemeClr val="lt2"/>
                </a:solidFill>
                <a:highlight>
                  <a:schemeClr val="dk2"/>
                </a:highlight>
                <a:latin typeface="Helvetica Neue Light"/>
                <a:ea typeface="Helvetica Neue Light"/>
                <a:cs typeface="Helvetica Neue Light"/>
                <a:sym typeface="Helvetica Neue Light"/>
              </a:rPr>
              <a:t>npm run prod</a:t>
            </a:r>
            <a:r>
              <a:rPr lang="en-GB" sz="1500">
                <a:solidFill>
                  <a:schemeClr val="dk1"/>
                </a:solidFill>
                <a:highlight>
                  <a:schemeClr val="lt1"/>
                </a:highlight>
                <a:latin typeface="Helvetica Neue Light"/>
                <a:ea typeface="Helvetica Neue Light"/>
                <a:cs typeface="Helvetica Neue Light"/>
                <a:sym typeface="Helvetica Neue Light"/>
              </a:rPr>
              <a:t> en la consola de la API REST. Ingresamos luego a </a:t>
            </a:r>
            <a:r>
              <a:rPr i="1" lang="en-GB" sz="1500" u="sng">
                <a:solidFill>
                  <a:schemeClr val="accent5"/>
                </a:solidFill>
                <a:highlight>
                  <a:schemeClr val="lt1"/>
                </a:highlight>
                <a:latin typeface="Helvetica Neue Light"/>
                <a:ea typeface="Helvetica Neue Light"/>
                <a:cs typeface="Helvetica Neue Light"/>
                <a:sym typeface="Helvetica Neue Light"/>
                <a:hlinkClick r:id="rId4">
                  <a:extLst>
                    <a:ext uri="{A12FA001-AC4F-418D-AE19-62706E023703}">
                      <ahyp:hlinkClr val="tx"/>
                    </a:ext>
                  </a:extLst>
                </a:hlinkClick>
              </a:rPr>
              <a:t>http://localhost:9000</a:t>
            </a:r>
            <a:r>
              <a:rPr lang="en-GB" sz="1500">
                <a:solidFill>
                  <a:schemeClr val="dk1"/>
                </a:solidFill>
                <a:highlight>
                  <a:schemeClr val="lt1"/>
                </a:highlight>
                <a:latin typeface="Helvetica Neue Light"/>
                <a:ea typeface="Helvetica Neue Light"/>
                <a:cs typeface="Helvetica Neue Light"/>
                <a:sym typeface="Helvetica Neue Light"/>
              </a:rPr>
              <a:t> (porque pusimos ese puerto en </a:t>
            </a:r>
            <a:r>
              <a:rPr i="1" lang="en-GB" sz="1500">
                <a:solidFill>
                  <a:schemeClr val="dk1"/>
                </a:solidFill>
                <a:highlight>
                  <a:schemeClr val="lt1"/>
                </a:highlight>
                <a:latin typeface="Helvetica Neue Light"/>
                <a:ea typeface="Helvetica Neue Light"/>
                <a:cs typeface="Helvetica Neue Light"/>
                <a:sym typeface="Helvetica Neue Light"/>
              </a:rPr>
              <a:t>.env</a:t>
            </a:r>
            <a:r>
              <a:rPr lang="en-GB" sz="1500">
                <a:solidFill>
                  <a:schemeClr val="dk1"/>
                </a:solidFill>
                <a:highlight>
                  <a:schemeClr val="lt1"/>
                </a:highlight>
                <a:latin typeface="Helvetica Neue Light"/>
                <a:ea typeface="Helvetica Neue Light"/>
                <a:cs typeface="Helvetica Neue Light"/>
                <a:sym typeface="Helvetica Neue Light"/>
              </a:rPr>
              <a:t>) y allí podremos usar nuestra aplicación de forma correcta.</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649" name="Google Shape;649;p76"/>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Levantar la aplicación</a:t>
            </a:r>
            <a:endParaRPr i="1" sz="3600">
              <a:latin typeface="Anton"/>
              <a:ea typeface="Anton"/>
              <a:cs typeface="Anton"/>
              <a:sym typeface="Anton"/>
            </a:endParaRPr>
          </a:p>
        </p:txBody>
      </p:sp>
      <p:pic>
        <p:nvPicPr>
          <p:cNvPr id="650" name="Google Shape;650;p76"/>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651" name="Google Shape;651;p76"/>
          <p:cNvPicPr preferRelativeResize="0"/>
          <p:nvPr/>
        </p:nvPicPr>
        <p:blipFill>
          <a:blip r:embed="rId6">
            <a:alphaModFix/>
          </a:blip>
          <a:stretch>
            <a:fillRect/>
          </a:stretch>
        </p:blipFill>
        <p:spPr>
          <a:xfrm>
            <a:off x="8237825" y="91375"/>
            <a:ext cx="762900" cy="7629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7"/>
          <p:cNvSpPr txBox="1"/>
          <p:nvPr/>
        </p:nvSpPr>
        <p:spPr>
          <a:xfrm>
            <a:off x="672725" y="1006675"/>
            <a:ext cx="7857600" cy="1922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Con el botón “Obtener” obtenemos todas las noticias que tengamos almacenadas. Si especificamos Id, nos traerá la noticia con ese Id si es que existe.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Con el botón “Generar” generamos una nueva noticia, de forma aleatoria.</a:t>
            </a:r>
            <a:endParaRPr sz="1700">
              <a:solidFill>
                <a:schemeClr val="dk1"/>
              </a:solidFill>
              <a:highlight>
                <a:schemeClr val="lt1"/>
              </a:highlight>
              <a:latin typeface="Helvetica Neue Light"/>
              <a:ea typeface="Helvetica Neue Light"/>
              <a:cs typeface="Helvetica Neue Light"/>
              <a:sym typeface="Helvetica Neue Light"/>
            </a:endParaRPr>
          </a:p>
        </p:txBody>
      </p:sp>
      <p:sp>
        <p:nvSpPr>
          <p:cNvPr id="657" name="Google Shape;657;p7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Vista de la aplicación</a:t>
            </a:r>
            <a:endParaRPr i="1" sz="3600">
              <a:latin typeface="Anton"/>
              <a:ea typeface="Anton"/>
              <a:cs typeface="Anton"/>
              <a:sym typeface="Anton"/>
            </a:endParaRPr>
          </a:p>
        </p:txBody>
      </p:sp>
      <p:pic>
        <p:nvPicPr>
          <p:cNvPr id="658" name="Google Shape;658;p7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59" name="Google Shape;659;p77"/>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660" name="Google Shape;660;p77"/>
          <p:cNvPicPr preferRelativeResize="0"/>
          <p:nvPr/>
        </p:nvPicPr>
        <p:blipFill>
          <a:blip r:embed="rId5">
            <a:alphaModFix/>
          </a:blip>
          <a:stretch>
            <a:fillRect/>
          </a:stretch>
        </p:blipFill>
        <p:spPr>
          <a:xfrm>
            <a:off x="2682425" y="3327200"/>
            <a:ext cx="4622076" cy="11800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8"/>
          <p:cNvSpPr txBox="1"/>
          <p:nvPr/>
        </p:nvSpPr>
        <p:spPr>
          <a:xfrm>
            <a:off x="291725" y="778075"/>
            <a:ext cx="8598300" cy="1922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Esta es la tarjeta que se crea con cada noticia que agregamos.</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En cada una tenemos el botón de “Leída” para marcar como leída la noticia.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1000"/>
              </a:spcAft>
              <a:buClr>
                <a:srgbClr val="3CEFAB"/>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Además, tenemos el botón de “Eliminar” para borrarla.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666" name="Google Shape;666;p78"/>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Vista de la aplicación</a:t>
            </a:r>
            <a:endParaRPr i="1" sz="3600">
              <a:latin typeface="Anton"/>
              <a:ea typeface="Anton"/>
              <a:cs typeface="Anton"/>
              <a:sym typeface="Anton"/>
            </a:endParaRPr>
          </a:p>
        </p:txBody>
      </p:sp>
      <p:pic>
        <p:nvPicPr>
          <p:cNvPr id="667" name="Google Shape;667;p7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68" name="Google Shape;668;p78"/>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669" name="Google Shape;669;p78"/>
          <p:cNvPicPr preferRelativeResize="0"/>
          <p:nvPr/>
        </p:nvPicPr>
        <p:blipFill rotWithShape="1">
          <a:blip r:embed="rId5">
            <a:alphaModFix/>
          </a:blip>
          <a:srcRect b="0" l="2123" r="0" t="10698"/>
          <a:stretch/>
        </p:blipFill>
        <p:spPr>
          <a:xfrm>
            <a:off x="2363575" y="2508350"/>
            <a:ext cx="4252749" cy="20247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9"/>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CONSUMIR NUESTRA API REST</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sz="1600">
                <a:latin typeface="Helvetica Neue Light"/>
                <a:ea typeface="Helvetica Neue Light"/>
                <a:cs typeface="Helvetica Neue Light"/>
                <a:sym typeface="Helvetica Neue Light"/>
              </a:rPr>
              <a:t>Tiempo: 5 minutos</a:t>
            </a:r>
            <a:endParaRPr i="1" sz="1600">
              <a:latin typeface="Helvetica Neue Light"/>
              <a:ea typeface="Helvetica Neue Light"/>
              <a:cs typeface="Helvetica Neue Light"/>
              <a:sym typeface="Helvetica Neue Light"/>
            </a:endParaRPr>
          </a:p>
        </p:txBody>
      </p:sp>
      <p:pic>
        <p:nvPicPr>
          <p:cNvPr id="675" name="Google Shape;675;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6" name="Google Shape;676;p79"/>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82" name="Google Shape;682;p80"/>
          <p:cNvSpPr txBox="1"/>
          <p:nvPr/>
        </p:nvSpPr>
        <p:spPr>
          <a:xfrm>
            <a:off x="667050" y="1227425"/>
            <a:ext cx="7827900" cy="35937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Realizar una sencilla página web front en HTML/JS (send.html) que al ejecutarse dentro del navegador, en un proceso independiente al servidor del desafío anterior (puede estar servida por el live server de visual studio code), le envíe a este por post una palabra al azar.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GB" sz="1600">
                <a:solidFill>
                  <a:schemeClr val="dk1"/>
                </a:solidFill>
                <a:highlight>
                  <a:schemeClr val="lt1"/>
                </a:highlight>
                <a:latin typeface="Helvetica Neue Light"/>
                <a:ea typeface="Helvetica Neue Light"/>
                <a:cs typeface="Helvetica Neue Light"/>
                <a:sym typeface="Helvetica Neue Light"/>
              </a:rPr>
              <a:t>No hace falta realizar la vista, el HTML estará para contener el script de ejecución.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Utilizar axios en el front para emitir dicho request.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100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pic>
        <p:nvPicPr>
          <p:cNvPr id="683" name="Google Shape;683;p80"/>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684" name="Google Shape;684;p80"/>
          <p:cNvSpPr txBox="1"/>
          <p:nvPr/>
        </p:nvSpPr>
        <p:spPr>
          <a:xfrm>
            <a:off x="389025" y="214675"/>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300">
                <a:latin typeface="Anton"/>
                <a:ea typeface="Anton"/>
                <a:cs typeface="Anton"/>
                <a:sym typeface="Anton"/>
              </a:rPr>
              <a:t>CONSUMIR NUESTRA API REST</a:t>
            </a:r>
            <a:endParaRPr i="1" sz="3200">
              <a:latin typeface="Helvetica Neue Light"/>
              <a:ea typeface="Helvetica Neue Light"/>
              <a:cs typeface="Helvetica Neue Light"/>
              <a:sym typeface="Helvetica Neue Light"/>
            </a:endParaRPr>
          </a:p>
        </p:txBody>
      </p:sp>
      <p:sp>
        <p:nvSpPr>
          <p:cNvPr id="685" name="Google Shape;685;p80"/>
          <p:cNvSpPr txBox="1"/>
          <p:nvPr/>
        </p:nvSpPr>
        <p:spPr>
          <a:xfrm>
            <a:off x="389775" y="72828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1" name="Google Shape;691;p81"/>
          <p:cNvSpPr txBox="1"/>
          <p:nvPr/>
        </p:nvSpPr>
        <p:spPr>
          <a:xfrm>
            <a:off x="1141225" y="1227425"/>
            <a:ext cx="7233000" cy="359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Char char="●"/>
            </a:pPr>
            <a:r>
              <a:rPr lang="en-GB" sz="1600">
                <a:solidFill>
                  <a:schemeClr val="dk1"/>
                </a:solidFill>
                <a:highlight>
                  <a:schemeClr val="lt1"/>
                </a:highlight>
                <a:latin typeface="Helvetica Neue Light"/>
                <a:ea typeface="Helvetica Neue Light"/>
                <a:cs typeface="Helvetica Neue Light"/>
                <a:sym typeface="Helvetica Neue Light"/>
              </a:rPr>
              <a:t>Así mismo, realizaremos otra página web (receive.html) similar a la anterior, que al ejecutar su script interno, genere un request al mismo servidor en su ruta get para obtener la frase completa almacenada, representando por consola o en la vista del documento dicha frase.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GB" sz="1600">
                <a:solidFill>
                  <a:schemeClr val="dk1"/>
                </a:solidFill>
                <a:highlight>
                  <a:schemeClr val="lt1"/>
                </a:highlight>
                <a:latin typeface="Helvetica Neue Light"/>
                <a:ea typeface="Helvetica Neue Light"/>
                <a:cs typeface="Helvetica Neue Light"/>
                <a:sym typeface="Helvetica Neue Light"/>
              </a:rPr>
              <a:t>Considerar el uso de CORS en el servidor para permitir los request de dominios cruzados.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100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pic>
        <p:nvPicPr>
          <p:cNvPr id="692" name="Google Shape;692;p81"/>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693" name="Google Shape;693;p81"/>
          <p:cNvSpPr txBox="1"/>
          <p:nvPr/>
        </p:nvSpPr>
        <p:spPr>
          <a:xfrm>
            <a:off x="389025" y="214675"/>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3300">
                <a:latin typeface="Anton"/>
                <a:ea typeface="Anton"/>
                <a:cs typeface="Anton"/>
                <a:sym typeface="Anton"/>
              </a:rPr>
              <a:t>CONSUMIR NUESTRA API REST</a:t>
            </a:r>
            <a:endParaRPr i="1" sz="3200">
              <a:latin typeface="Helvetica Neue Light"/>
              <a:ea typeface="Helvetica Neue Light"/>
              <a:cs typeface="Helvetica Neue Light"/>
              <a:sym typeface="Helvetica Neue Light"/>
            </a:endParaRPr>
          </a:p>
        </p:txBody>
      </p:sp>
      <p:sp>
        <p:nvSpPr>
          <p:cNvPr id="694" name="Google Shape;694;p81"/>
          <p:cNvSpPr txBox="1"/>
          <p:nvPr/>
        </p:nvSpPr>
        <p:spPr>
          <a:xfrm>
            <a:off x="389775" y="72828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600">
                <a:solidFill>
                  <a:schemeClr val="dk1"/>
                </a:solidFill>
                <a:latin typeface="Helvetica Neue Light"/>
                <a:ea typeface="Helvetica Neue Light"/>
                <a:cs typeface="Helvetica Neue Light"/>
                <a:sym typeface="Helvetica Neue Light"/>
              </a:rPr>
              <a:t>Tiempo: 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Características de sus tecnologías</a:t>
            </a:r>
            <a:endParaRPr i="1" sz="3600">
              <a:latin typeface="Anton"/>
              <a:ea typeface="Anton"/>
              <a:cs typeface="Anton"/>
              <a:sym typeface="Anton"/>
            </a:endParaRPr>
          </a:p>
        </p:txBody>
      </p:sp>
      <p:pic>
        <p:nvPicPr>
          <p:cNvPr id="148" name="Google Shape;148;p1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9" name="Google Shape;149;p19"/>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50" name="Google Shape;150;p19"/>
          <p:cNvSpPr txBox="1"/>
          <p:nvPr/>
        </p:nvSpPr>
        <p:spPr>
          <a:xfrm>
            <a:off x="357750" y="1201500"/>
            <a:ext cx="3274200" cy="23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0"/>
              </a:spcAft>
              <a:buNone/>
            </a:pPr>
            <a:r>
              <a:rPr b="1" lang="en-GB" sz="1800">
                <a:solidFill>
                  <a:schemeClr val="dk1"/>
                </a:solidFill>
                <a:highlight>
                  <a:srgbClr val="3CEFAB"/>
                </a:highlight>
                <a:latin typeface="Helvetica Neue"/>
                <a:ea typeface="Helvetica Neue"/>
                <a:cs typeface="Helvetica Neue"/>
                <a:sym typeface="Helvetica Neue"/>
              </a:rPr>
              <a:t>M</a:t>
            </a:r>
            <a:r>
              <a:rPr b="1" lang="en-GB" sz="1800">
                <a:solidFill>
                  <a:schemeClr val="dk1"/>
                </a:solidFill>
                <a:highlight>
                  <a:schemeClr val="lt1"/>
                </a:highlight>
                <a:latin typeface="Helvetica Neue"/>
                <a:ea typeface="Helvetica Neue"/>
                <a:cs typeface="Helvetica Neue"/>
                <a:sym typeface="Helvetica Neue"/>
              </a:rPr>
              <a:t>ongoDB </a:t>
            </a:r>
            <a:endParaRPr b="1" sz="1800">
              <a:solidFill>
                <a:schemeClr val="dk1"/>
              </a:solidFill>
              <a:highlight>
                <a:schemeClr val="lt1"/>
              </a:highlight>
              <a:latin typeface="Helvetica Neue"/>
              <a:ea typeface="Helvetica Neue"/>
              <a:cs typeface="Helvetica Neue"/>
              <a:sym typeface="Helvetica Neue"/>
            </a:endParaRPr>
          </a:p>
          <a:p>
            <a:pPr indent="-204299" lvl="1" marL="450000" rtl="0" algn="l">
              <a:lnSpc>
                <a:spcPct val="115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Es una base de datos no relacional. </a:t>
            </a:r>
            <a:endParaRPr sz="1800">
              <a:solidFill>
                <a:schemeClr val="dk1"/>
              </a:solidFill>
              <a:highlight>
                <a:schemeClr val="lt1"/>
              </a:highlight>
              <a:latin typeface="Helvetica Neue Light"/>
              <a:ea typeface="Helvetica Neue Light"/>
              <a:cs typeface="Helvetica Neue Light"/>
              <a:sym typeface="Helvetica Neue Light"/>
            </a:endParaRPr>
          </a:p>
          <a:p>
            <a:pPr indent="-204299" lvl="1" marL="450000" rtl="0" algn="l">
              <a:lnSpc>
                <a:spcPct val="115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Los registros son similares a un objeto JSON.</a:t>
            </a:r>
            <a:endParaRPr sz="1800">
              <a:solidFill>
                <a:schemeClr val="dk1"/>
              </a:solidFill>
              <a:highlight>
                <a:schemeClr val="lt1"/>
              </a:highlight>
              <a:latin typeface="Helvetica Neue Light"/>
              <a:ea typeface="Helvetica Neue Light"/>
              <a:cs typeface="Helvetica Neue Light"/>
              <a:sym typeface="Helvetica Neue Light"/>
            </a:endParaRPr>
          </a:p>
          <a:p>
            <a:pPr indent="-200025" lvl="1" marL="447675"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Es una base de datos muy flexible.</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151" name="Google Shape;151;p19"/>
          <p:cNvSpPr txBox="1"/>
          <p:nvPr/>
        </p:nvSpPr>
        <p:spPr>
          <a:xfrm>
            <a:off x="4460700" y="1222200"/>
            <a:ext cx="4141200" cy="23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0"/>
              </a:spcAft>
              <a:buNone/>
            </a:pPr>
            <a:r>
              <a:rPr b="1" lang="en-GB" sz="1800">
                <a:solidFill>
                  <a:schemeClr val="dk1"/>
                </a:solidFill>
                <a:highlight>
                  <a:srgbClr val="3CEFAB"/>
                </a:highlight>
                <a:latin typeface="Helvetica Neue"/>
                <a:ea typeface="Helvetica Neue"/>
                <a:cs typeface="Helvetica Neue"/>
                <a:sym typeface="Helvetica Neue"/>
              </a:rPr>
              <a:t>E</a:t>
            </a:r>
            <a:r>
              <a:rPr b="1" lang="en-GB" sz="1800">
                <a:solidFill>
                  <a:schemeClr val="dk1"/>
                </a:solidFill>
                <a:highlight>
                  <a:schemeClr val="lt1"/>
                </a:highlight>
                <a:latin typeface="Helvetica Neue"/>
                <a:ea typeface="Helvetica Neue"/>
                <a:cs typeface="Helvetica Neue"/>
                <a:sym typeface="Helvetica Neue"/>
              </a:rPr>
              <a:t>xpressJS</a:t>
            </a:r>
            <a:r>
              <a:rPr lang="en-GB"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1" marL="9144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Es un framework de Node diseñado para escribir aplicaciones simplificadas, rápidas y seguras, del lado del servidor.</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2"/>
          <p:cNvSpPr txBox="1"/>
          <p:nvPr/>
        </p:nvSpPr>
        <p:spPr>
          <a:xfrm>
            <a:off x="1335500" y="23457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ESQUEMA API RESTful</a:t>
            </a:r>
            <a:endParaRPr i="1" sz="4000">
              <a:latin typeface="Anton"/>
              <a:ea typeface="Anton"/>
              <a:cs typeface="Anton"/>
              <a:sym typeface="Anton"/>
            </a:endParaRPr>
          </a:p>
        </p:txBody>
      </p:sp>
      <p:pic>
        <p:nvPicPr>
          <p:cNvPr id="700" name="Google Shape;700;p8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01" name="Google Shape;701;p82"/>
          <p:cNvPicPr preferRelativeResize="0"/>
          <p:nvPr/>
        </p:nvPicPr>
        <p:blipFill rotWithShape="1">
          <a:blip r:embed="rId4">
            <a:alphaModFix/>
          </a:blip>
          <a:srcRect b="0" l="0" r="0" t="0"/>
          <a:stretch/>
        </p:blipFill>
        <p:spPr>
          <a:xfrm>
            <a:off x="3882275" y="632624"/>
            <a:ext cx="1379450" cy="1379450"/>
          </a:xfrm>
          <a:prstGeom prst="rect">
            <a:avLst/>
          </a:prstGeom>
          <a:noFill/>
          <a:ln>
            <a:noFill/>
          </a:ln>
        </p:spPr>
      </p:pic>
      <p:sp>
        <p:nvSpPr>
          <p:cNvPr id="702" name="Google Shape;702;p82"/>
          <p:cNvSpPr/>
          <p:nvPr/>
        </p:nvSpPr>
        <p:spPr>
          <a:xfrm>
            <a:off x="4879825" y="7279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34</a:t>
            </a:r>
            <a:endParaRPr b="1">
              <a:solidFill>
                <a:srgbClr val="FFFFFF"/>
              </a:solidFill>
              <a:latin typeface="Helvetica Neue"/>
              <a:ea typeface="Helvetica Neue"/>
              <a:cs typeface="Helvetica Neue"/>
              <a:sym typeface="Helvetica Neue"/>
            </a:endParaRPr>
          </a:p>
        </p:txBody>
      </p:sp>
      <p:sp>
        <p:nvSpPr>
          <p:cNvPr id="703" name="Google Shape;703;p82"/>
          <p:cNvSpPr txBox="1"/>
          <p:nvPr/>
        </p:nvSpPr>
        <p:spPr>
          <a:xfrm>
            <a:off x="-60405" y="3668475"/>
            <a:ext cx="8897400" cy="7389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1000"/>
              </a:spcAft>
              <a:buNone/>
            </a:pPr>
            <a:r>
              <a:rPr lang="en-GB" sz="1800">
                <a:solidFill>
                  <a:schemeClr val="dk1"/>
                </a:solidFill>
                <a:latin typeface="Helvetica Neue Light"/>
                <a:ea typeface="Helvetica Neue Light"/>
                <a:cs typeface="Helvetica Neue Light"/>
                <a:sym typeface="Helvetica Neue Light"/>
              </a:rPr>
              <a:t>Refactoricemos el código del proyecto con el que venimos trabajando para que nos quede una estructura de API RESTful en capas.</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aphicFrame>
        <p:nvGraphicFramePr>
          <p:cNvPr id="708" name="Google Shape;708;p83"/>
          <p:cNvGraphicFramePr/>
          <p:nvPr/>
        </p:nvGraphicFramePr>
        <p:xfrm>
          <a:off x="153263" y="191700"/>
          <a:ext cx="3000000" cy="3000000"/>
        </p:xfrm>
        <a:graphic>
          <a:graphicData uri="http://schemas.openxmlformats.org/drawingml/2006/table">
            <a:tbl>
              <a:tblPr>
                <a:noFill/>
                <a:tableStyleId>{D69E24D3-9E0B-4E0D-82B5-49B88A3BEB67}</a:tableStyleId>
              </a:tblPr>
              <a:tblGrid>
                <a:gridCol w="2945825"/>
                <a:gridCol w="3822275"/>
                <a:gridCol w="2069375"/>
              </a:tblGrid>
              <a:tr h="720275">
                <a:tc gridSpan="3">
                  <a:txBody>
                    <a:bodyPr/>
                    <a:lstStyle/>
                    <a:p>
                      <a:pPr indent="0" lvl="0" marL="0" rtl="0" algn="l">
                        <a:spcBef>
                          <a:spcPts val="0"/>
                        </a:spcBef>
                        <a:spcAft>
                          <a:spcPts val="0"/>
                        </a:spcAft>
                        <a:buNone/>
                      </a:pPr>
                      <a:r>
                        <a:rPr i="1" lang="en-GB" sz="2400">
                          <a:solidFill>
                            <a:schemeClr val="dk1"/>
                          </a:solidFill>
                          <a:latin typeface="Anton"/>
                          <a:ea typeface="Anton"/>
                          <a:cs typeface="Anton"/>
                          <a:sym typeface="Anton"/>
                        </a:rPr>
                        <a:t>ESQUEMA API RESTful</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09125">
                <a:tc gridSpan="2">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link a un repositorio en Github con el proyecto cargado. </a:t>
                      </a:r>
                      <a:br>
                        <a:rPr lang="en-GB" sz="1600">
                          <a:solidFill>
                            <a:schemeClr val="dk1"/>
                          </a:solidFill>
                          <a:latin typeface="Helvetica Neue Light"/>
                          <a:ea typeface="Helvetica Neue Light"/>
                          <a:cs typeface="Helvetica Neue Light"/>
                          <a:sym typeface="Helvetica Neue Light"/>
                        </a:rPr>
                      </a:br>
                      <a:r>
                        <a:rPr b="1" lang="en-GB" sz="1600">
                          <a:solidFill>
                            <a:schemeClr val="dk1"/>
                          </a:solidFill>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0000">
                <a:tc gridSpan="3">
                  <a:txBody>
                    <a:bodyPr/>
                    <a:lstStyle/>
                    <a:p>
                      <a:pPr indent="0" lvl="0" marL="0" rtl="0" algn="l">
                        <a:spcBef>
                          <a:spcPts val="0"/>
                        </a:spcBef>
                        <a:spcAft>
                          <a:spcPts val="0"/>
                        </a:spcAft>
                        <a:buNone/>
                      </a:pPr>
                      <a:br>
                        <a:rPr b="1" lang="en-GB" sz="200">
                          <a:solidFill>
                            <a:srgbClr val="4D5156"/>
                          </a:solidFill>
                        </a:rPr>
                      </a:br>
                      <a:r>
                        <a:rPr b="1" lang="en-GB" sz="1700"/>
                        <a:t>&gt;&gt;</a:t>
                      </a:r>
                      <a:r>
                        <a:rPr b="1" lang="en-GB" sz="1700">
                          <a:solidFill>
                            <a:srgbClr val="4D5156"/>
                          </a:solidFill>
                        </a:rPr>
                        <a:t> </a:t>
                      </a:r>
                      <a:r>
                        <a:rPr b="1" lang="en-GB" sz="1700">
                          <a:latin typeface="Helvetica Neue"/>
                          <a:ea typeface="Helvetica Neue"/>
                          <a:cs typeface="Helvetica Neue"/>
                          <a:sym typeface="Helvetica Neue"/>
                        </a:rPr>
                        <a:t>Consigna:</a:t>
                      </a:r>
                      <a:r>
                        <a:rPr lang="en-GB" sz="1700">
                          <a:latin typeface="Helvetica Neue Light"/>
                          <a:ea typeface="Helvetica Neue Light"/>
                          <a:cs typeface="Helvetica Neue Light"/>
                          <a:sym typeface="Helvetica Neue Light"/>
                        </a:rPr>
                        <a:t>  </a:t>
                      </a:r>
                      <a:r>
                        <a:rPr lang="en-GB" sz="1500">
                          <a:solidFill>
                            <a:schemeClr val="dk1"/>
                          </a:solidFill>
                          <a:latin typeface="Helvetica Neue Light"/>
                          <a:ea typeface="Helvetica Neue Light"/>
                          <a:cs typeface="Helvetica Neue Light"/>
                          <a:sym typeface="Helvetica Neue Light"/>
                        </a:rPr>
                        <a:t>Revisar en forma completa el proyecto entregable que venimos realizando, refactorizando y reformando todo lo necesario para llegar al esquema de servidor API RESTful en capas planteado en esta clase. </a:t>
                      </a:r>
                      <a:endParaRPr sz="1500">
                        <a:solidFill>
                          <a:schemeClr val="dk1"/>
                        </a:solidFill>
                        <a:latin typeface="Helvetica Neue Light"/>
                        <a:ea typeface="Helvetica Neue Light"/>
                        <a:cs typeface="Helvetica Neue Light"/>
                        <a:sym typeface="Helvetica Neue Light"/>
                      </a:endParaRPr>
                    </a:p>
                    <a:p>
                      <a:pPr indent="-323850" lvl="0" marL="457200" rtl="0" algn="l">
                        <a:spcBef>
                          <a:spcPts val="1000"/>
                        </a:spcBef>
                        <a:spcAft>
                          <a:spcPts val="0"/>
                        </a:spcAft>
                        <a:buClr>
                          <a:schemeClr val="dk1"/>
                        </a:buClr>
                        <a:buSzPts val="1500"/>
                        <a:buFont typeface="Helvetica Neue Light"/>
                        <a:buChar char="➔"/>
                      </a:pPr>
                      <a:r>
                        <a:rPr lang="en-GB" sz="1500">
                          <a:solidFill>
                            <a:schemeClr val="dk1"/>
                          </a:solidFill>
                          <a:latin typeface="Helvetica Neue Light"/>
                          <a:ea typeface="Helvetica Neue Light"/>
                          <a:cs typeface="Helvetica Neue Light"/>
                          <a:sym typeface="Helvetica Neue Light"/>
                        </a:rPr>
                        <a:t>No hace falta realizar una aplicación front React.JS, sólo dejar al servidor bien estructurado con su ruteo / controlador, negocio, validaciones, persistencia y configuraciones, preferentemente utilizando en la codificación clases de ECMAScript ó Typescript.</a:t>
                      </a:r>
                      <a:endParaRPr sz="1500">
                        <a:solidFill>
                          <a:schemeClr val="dk1"/>
                        </a:solidFill>
                        <a:latin typeface="Helvetica Neue Light"/>
                        <a:ea typeface="Helvetica Neue Light"/>
                        <a:cs typeface="Helvetica Neue Light"/>
                        <a:sym typeface="Helvetica Neue Light"/>
                      </a:endParaRPr>
                    </a:p>
                    <a:p>
                      <a:pPr indent="0" lvl="0" marL="0" rtl="0" algn="l">
                        <a:spcBef>
                          <a:spcPts val="1000"/>
                        </a:spcBef>
                        <a:spcAft>
                          <a:spcPts val="0"/>
                        </a:spcAft>
                        <a:buClr>
                          <a:schemeClr val="dk1"/>
                        </a:buClr>
                        <a:buSzPts val="1100"/>
                        <a:buFont typeface="Arial"/>
                        <a:buNone/>
                      </a:pPr>
                      <a:r>
                        <a:t/>
                      </a:r>
                      <a:endParaRPr sz="1500">
                        <a:solidFill>
                          <a:schemeClr val="dk1"/>
                        </a:solidFill>
                        <a:latin typeface="Helvetica Neue Light"/>
                        <a:ea typeface="Helvetica Neue Light"/>
                        <a:cs typeface="Helvetica Neue Light"/>
                        <a:sym typeface="Helvetica Neue Light"/>
                      </a:endParaRPr>
                    </a:p>
                    <a:p>
                      <a:pPr indent="0" lvl="0" marL="0" rtl="0" algn="l">
                        <a:spcBef>
                          <a:spcPts val="1000"/>
                        </a:spcBef>
                        <a:spcAft>
                          <a:spcPts val="1000"/>
                        </a:spcAft>
                        <a:buNone/>
                      </a:pPr>
                      <a:r>
                        <a:t/>
                      </a:r>
                      <a:endParaRPr sz="15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09" name="Google Shape;709;p8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10" name="Google Shape;710;p83"/>
          <p:cNvPicPr preferRelativeResize="0"/>
          <p:nvPr/>
        </p:nvPicPr>
        <p:blipFill rotWithShape="1">
          <a:blip r:embed="rId4">
            <a:alphaModFix/>
          </a:blip>
          <a:srcRect b="0" l="0" r="0" t="0"/>
          <a:stretch/>
        </p:blipFill>
        <p:spPr>
          <a:xfrm>
            <a:off x="7173537" y="1030400"/>
            <a:ext cx="1634174" cy="639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8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716" name="Google Shape;716;p84"/>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0" name="Shape 720"/>
        <p:cNvGrpSpPr/>
        <p:nvPr/>
      </p:nvGrpSpPr>
      <p:grpSpPr>
        <a:xfrm>
          <a:off x="0" y="0"/>
          <a:ext cx="0" cy="0"/>
          <a:chOff x="0" y="0"/>
          <a:chExt cx="0" cy="0"/>
        </a:xfrm>
      </p:grpSpPr>
      <p:sp>
        <p:nvSpPr>
          <p:cNvPr id="721" name="Google Shape;721;p85"/>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722" name="Google Shape;722;p85"/>
          <p:cNvSpPr txBox="1"/>
          <p:nvPr/>
        </p:nvSpPr>
        <p:spPr>
          <a:xfrm>
            <a:off x="2104200" y="2546975"/>
            <a:ext cx="55494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GB" sz="1700">
                <a:solidFill>
                  <a:srgbClr val="E0FF00"/>
                </a:solidFill>
                <a:latin typeface="Helvetica Neue Light"/>
                <a:ea typeface="Helvetica Neue Light"/>
                <a:cs typeface="Helvetica Neue Light"/>
                <a:sym typeface="Helvetica Neue Light"/>
              </a:rPr>
              <a:t>MERN stack</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GB" sz="1700">
                <a:solidFill>
                  <a:srgbClr val="E0FF00"/>
                </a:solidFill>
                <a:latin typeface="Helvetica Neue Light"/>
                <a:ea typeface="Helvetica Neue Light"/>
                <a:cs typeface="Helvetica Neue Light"/>
                <a:sym typeface="Helvetica Neue Light"/>
              </a:rPr>
              <a:t>CORS</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GB" sz="1700">
                <a:solidFill>
                  <a:srgbClr val="E0FF00"/>
                </a:solidFill>
                <a:latin typeface="Helvetica Neue Light"/>
                <a:ea typeface="Helvetica Neue Light"/>
                <a:cs typeface="Helvetica Neue Light"/>
                <a:sym typeface="Helvetica Neue Light"/>
              </a:rPr>
              <a:t>Aplicación con API RESTful en el lado servidor y un front-end simple en lado cliente.</a:t>
            </a:r>
            <a:endParaRPr sz="17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86"/>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728" name="Google Shape;728;p86"/>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32" name="Shape 732"/>
        <p:cNvGrpSpPr/>
        <p:nvPr/>
      </p:nvGrpSpPr>
      <p:grpSpPr>
        <a:xfrm>
          <a:off x="0" y="0"/>
          <a:ext cx="0" cy="0"/>
          <a:chOff x="0" y="0"/>
          <a:chExt cx="0" cy="0"/>
        </a:xfrm>
      </p:grpSpPr>
      <p:sp>
        <p:nvSpPr>
          <p:cNvPr id="733" name="Google Shape;733;p8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734" name="Google Shape;734;p8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Características de sus tecnologías</a:t>
            </a:r>
            <a:endParaRPr i="1" sz="3600">
              <a:latin typeface="Anton"/>
              <a:ea typeface="Anton"/>
              <a:cs typeface="Anton"/>
              <a:sym typeface="Anton"/>
            </a:endParaRPr>
          </a:p>
        </p:txBody>
      </p:sp>
      <p:pic>
        <p:nvPicPr>
          <p:cNvPr id="157" name="Google Shape;157;p2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8" name="Google Shape;158;p20"/>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59" name="Google Shape;159;p20"/>
          <p:cNvSpPr txBox="1"/>
          <p:nvPr/>
        </p:nvSpPr>
        <p:spPr>
          <a:xfrm>
            <a:off x="4927575" y="1180025"/>
            <a:ext cx="4001400" cy="302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rPr b="1" lang="en-GB" sz="1800">
                <a:solidFill>
                  <a:schemeClr val="dk1"/>
                </a:solidFill>
                <a:highlight>
                  <a:srgbClr val="3CEFAB"/>
                </a:highlight>
                <a:latin typeface="Helvetica Neue"/>
                <a:ea typeface="Helvetica Neue"/>
                <a:cs typeface="Helvetica Neue"/>
                <a:sym typeface="Helvetica Neue"/>
              </a:rPr>
              <a:t>N</a:t>
            </a:r>
            <a:r>
              <a:rPr b="1" lang="en-GB" sz="1800">
                <a:solidFill>
                  <a:schemeClr val="dk1"/>
                </a:solidFill>
                <a:highlight>
                  <a:schemeClr val="lt1"/>
                </a:highlight>
                <a:latin typeface="Helvetica Neue"/>
                <a:ea typeface="Helvetica Neue"/>
                <a:cs typeface="Helvetica Neue"/>
                <a:sym typeface="Helvetica Neue"/>
              </a:rPr>
              <a:t>odeJS</a:t>
            </a:r>
            <a:r>
              <a:rPr lang="en-GB"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197951" lvl="1" marL="360000" rtl="0" algn="l">
              <a:lnSpc>
                <a:spcPct val="115000"/>
              </a:lnSpc>
              <a:spcBef>
                <a:spcPts val="1300"/>
              </a:spcBef>
              <a:spcAft>
                <a:spcPts val="0"/>
              </a:spcAft>
              <a:buClr>
                <a:srgbClr val="3CEFAB"/>
              </a:buClr>
              <a:buSzPts val="17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Es un entorno de ejecución de JavaScript de código abierto, multiplataforma y diseñado para ejecutarse en el lado del servidor.</a:t>
            </a:r>
            <a:endParaRPr sz="1800">
              <a:solidFill>
                <a:schemeClr val="dk1"/>
              </a:solidFill>
              <a:highlight>
                <a:schemeClr val="lt1"/>
              </a:highlight>
              <a:latin typeface="Helvetica Neue Light"/>
              <a:ea typeface="Helvetica Neue Light"/>
              <a:cs typeface="Helvetica Neue Light"/>
              <a:sym typeface="Helvetica Neue Light"/>
            </a:endParaRPr>
          </a:p>
          <a:p>
            <a:pPr indent="-197951" lvl="1" marL="360000" rtl="0" algn="l">
              <a:lnSpc>
                <a:spcPct val="115000"/>
              </a:lnSpc>
              <a:spcBef>
                <a:spcPts val="1300"/>
              </a:spcBef>
              <a:spcAft>
                <a:spcPts val="1000"/>
              </a:spcAft>
              <a:buClr>
                <a:srgbClr val="3CEFAB"/>
              </a:buClr>
              <a:buSzPts val="17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Orientado a eventos asíncronos y diseñado para crear aplicaciones escalables.</a:t>
            </a:r>
            <a:endParaRPr sz="1300"/>
          </a:p>
        </p:txBody>
      </p:sp>
      <p:sp>
        <p:nvSpPr>
          <p:cNvPr id="160" name="Google Shape;160;p20"/>
          <p:cNvSpPr txBox="1"/>
          <p:nvPr/>
        </p:nvSpPr>
        <p:spPr>
          <a:xfrm>
            <a:off x="385500" y="1189250"/>
            <a:ext cx="4001400" cy="3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rPr b="1" lang="en-GB" sz="1700">
                <a:solidFill>
                  <a:schemeClr val="dk1"/>
                </a:solidFill>
                <a:highlight>
                  <a:srgbClr val="3CEFAB"/>
                </a:highlight>
                <a:latin typeface="Helvetica Neue"/>
                <a:ea typeface="Helvetica Neue"/>
                <a:cs typeface="Helvetica Neue"/>
                <a:sym typeface="Helvetica Neue"/>
              </a:rPr>
              <a:t>R</a:t>
            </a:r>
            <a:r>
              <a:rPr b="1" lang="en-GB" sz="1700">
                <a:solidFill>
                  <a:schemeClr val="dk1"/>
                </a:solidFill>
                <a:highlight>
                  <a:schemeClr val="lt1"/>
                </a:highlight>
                <a:latin typeface="Helvetica Neue"/>
                <a:ea typeface="Helvetica Neue"/>
                <a:cs typeface="Helvetica Neue"/>
                <a:sym typeface="Helvetica Neue"/>
              </a:rPr>
              <a:t>eactJS</a:t>
            </a:r>
            <a:r>
              <a:rPr lang="en-GB" sz="1700">
                <a:solidFill>
                  <a:schemeClr val="dk1"/>
                </a:solidFill>
                <a:highlight>
                  <a:schemeClr val="lt1"/>
                </a:highlight>
                <a:latin typeface="Helvetica Neue Light"/>
                <a:ea typeface="Helvetica Neue Light"/>
                <a:cs typeface="Helvetica Neue Light"/>
                <a:sym typeface="Helvetica Neue Light"/>
              </a:rPr>
              <a:t> </a:t>
            </a:r>
            <a:endParaRPr sz="1700">
              <a:solidFill>
                <a:schemeClr val="dk1"/>
              </a:solidFill>
              <a:highlight>
                <a:schemeClr val="lt1"/>
              </a:highlight>
              <a:latin typeface="Helvetica Neue Light"/>
              <a:ea typeface="Helvetica Neue Light"/>
              <a:cs typeface="Helvetica Neue Light"/>
              <a:sym typeface="Helvetica Neue Light"/>
            </a:endParaRPr>
          </a:p>
          <a:p>
            <a:pPr indent="-107950" lvl="1" marL="3600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 Es una biblioteca de código abierto, que se utiliza para desarrollar la parte de front-end (interfaces de usuario).</a:t>
            </a:r>
            <a:endParaRPr sz="1700">
              <a:solidFill>
                <a:schemeClr val="dk1"/>
              </a:solidFill>
              <a:highlight>
                <a:schemeClr val="lt1"/>
              </a:highlight>
              <a:latin typeface="Helvetica Neue Light"/>
              <a:ea typeface="Helvetica Neue Light"/>
              <a:cs typeface="Helvetica Neue Light"/>
              <a:sym typeface="Helvetica Neue Light"/>
            </a:endParaRPr>
          </a:p>
          <a:p>
            <a:pPr indent="-107950" lvl="1" marL="360000" rtl="0" algn="l">
              <a:lnSpc>
                <a:spcPct val="115000"/>
              </a:lnSpc>
              <a:spcBef>
                <a:spcPts val="1300"/>
              </a:spcBef>
              <a:spcAft>
                <a:spcPts val="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 Permite a los desarrolladores modificar y actualizar la página para ver los cambios, sin tener que reiniciarla.</a:t>
            </a:r>
            <a:endParaRPr sz="1700">
              <a:solidFill>
                <a:schemeClr val="dk1"/>
              </a:solidFill>
              <a:highlight>
                <a:schemeClr val="lt1"/>
              </a:highlight>
              <a:latin typeface="Helvetica Neue Light"/>
              <a:ea typeface="Helvetica Neue Light"/>
              <a:cs typeface="Helvetica Neue Light"/>
              <a:sym typeface="Helvetica Neue Light"/>
            </a:endParaRPr>
          </a:p>
          <a:p>
            <a:pPr indent="-107950" lvl="1" marL="360000" rtl="0" algn="l">
              <a:lnSpc>
                <a:spcPct val="115000"/>
              </a:lnSpc>
              <a:spcBef>
                <a:spcPts val="1300"/>
              </a:spcBef>
              <a:spcAft>
                <a:spcPts val="1000"/>
              </a:spcAft>
              <a:buClr>
                <a:srgbClr val="3CEFAB"/>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Aplicaciones rápidas y escalables.</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nvSpPr>
        <p:spPr>
          <a:xfrm>
            <a:off x="245100" y="820500"/>
            <a:ext cx="8444700" cy="412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El stack MERN es un marco sólido para desarrollar aplicaciones </a:t>
            </a:r>
            <a:br>
              <a:rPr lang="en-GB" sz="1800">
                <a:solidFill>
                  <a:schemeClr val="dk1"/>
                </a:solidFill>
                <a:highlight>
                  <a:schemeClr val="lt1"/>
                </a:highlight>
                <a:latin typeface="Helvetica Neue Light"/>
                <a:ea typeface="Helvetica Neue Light"/>
                <a:cs typeface="Helvetica Neue Light"/>
                <a:sym typeface="Helvetica Neue Light"/>
              </a:rPr>
            </a:br>
            <a:r>
              <a:rPr lang="en-GB" sz="1800">
                <a:solidFill>
                  <a:schemeClr val="dk1"/>
                </a:solidFill>
                <a:highlight>
                  <a:schemeClr val="lt1"/>
                </a:highlight>
                <a:latin typeface="Helvetica Neue Light"/>
                <a:ea typeface="Helvetica Neue Light"/>
                <a:cs typeface="Helvetica Neue Light"/>
                <a:sym typeface="Helvetica Neue Light"/>
              </a:rPr>
              <a:t>dinámicas, interactivas y avanzadas. Tiene alta flexibilidad y escalabilidad.</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Su uso reduce los gastos, necesitando menos personal para obtener el mismo resultado, ya que el stack completo se programa con JavaScript.</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Facilita el proceso de trabajar con una arquitectura modelo vista controlador (MVC) haciendo que el desarrollo fluya sin problemas.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Ayuda a evitar el trabajo pesado innecesario, por lo que mantiene el desarrollo de la aplicación web muy organizado.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100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Frameworks basados en código abierto y con el respaldado </a:t>
            </a:r>
            <a:br>
              <a:rPr lang="en-GB" sz="1800">
                <a:solidFill>
                  <a:schemeClr val="dk1"/>
                </a:solidFill>
                <a:highlight>
                  <a:schemeClr val="lt1"/>
                </a:highlight>
                <a:latin typeface="Helvetica Neue Light"/>
                <a:ea typeface="Helvetica Neue Light"/>
                <a:cs typeface="Helvetica Neue Light"/>
                <a:sym typeface="Helvetica Neue Light"/>
              </a:rPr>
            </a:br>
            <a:r>
              <a:rPr lang="en-GB" sz="1800">
                <a:solidFill>
                  <a:schemeClr val="dk1"/>
                </a:solidFill>
                <a:highlight>
                  <a:schemeClr val="lt1"/>
                </a:highlight>
                <a:latin typeface="Helvetica Neue Light"/>
                <a:ea typeface="Helvetica Neue Light"/>
                <a:cs typeface="Helvetica Neue Light"/>
                <a:sym typeface="Helvetica Neue Light"/>
              </a:rPr>
              <a:t>por los apoyos de su comunidad.</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166" name="Google Shape;166;p21"/>
          <p:cNvSpPr txBox="1"/>
          <p:nvPr/>
        </p:nvSpPr>
        <p:spPr>
          <a:xfrm>
            <a:off x="118050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Ventajas de MERN</a:t>
            </a:r>
            <a:endParaRPr i="1" sz="3600">
              <a:latin typeface="Anton"/>
              <a:ea typeface="Anton"/>
              <a:cs typeface="Anton"/>
              <a:sym typeface="Anton"/>
            </a:endParaRPr>
          </a:p>
        </p:txBody>
      </p:sp>
      <p:pic>
        <p:nvPicPr>
          <p:cNvPr id="167" name="Google Shape;167;p2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68" name="Google Shape;168;p21"/>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69" name="Google Shape;169;p21"/>
          <p:cNvPicPr preferRelativeResize="0"/>
          <p:nvPr/>
        </p:nvPicPr>
        <p:blipFill>
          <a:blip r:embed="rId5">
            <a:alphaModFix/>
          </a:blip>
          <a:stretch>
            <a:fillRect/>
          </a:stretch>
        </p:blipFill>
        <p:spPr>
          <a:xfrm>
            <a:off x="156150" y="143362"/>
            <a:ext cx="658925" cy="658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